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1" r:id="rId3"/>
    <p:sldId id="312" r:id="rId4"/>
    <p:sldId id="313" r:id="rId5"/>
    <p:sldId id="306" r:id="rId6"/>
    <p:sldId id="307" r:id="rId7"/>
    <p:sldId id="314" r:id="rId8"/>
    <p:sldId id="316" r:id="rId9"/>
    <p:sldId id="317" r:id="rId10"/>
    <p:sldId id="322" r:id="rId11"/>
    <p:sldId id="325" r:id="rId12"/>
    <p:sldId id="333" r:id="rId13"/>
    <p:sldId id="276" r:id="rId14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6DDEA"/>
    <a:srgbClr val="7DA0D0"/>
    <a:srgbClr val="FFB461"/>
    <a:srgbClr val="FFC761"/>
    <a:srgbClr val="F8A968"/>
    <a:srgbClr val="FAC090"/>
    <a:srgbClr val="F2A4A7"/>
    <a:srgbClr val="FAB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>
        <p:scale>
          <a:sx n="95" d="100"/>
          <a:sy n="95" d="100"/>
        </p:scale>
        <p:origin x="-6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503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27</a:t>
                    </a:r>
                    <a:endParaRPr lang="ru-RU" dirty="0"/>
                  </a:p>
                </c:rich>
              </c:tx>
              <c:spPr>
                <a:noFill/>
                <a:ln w="2545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503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51,2</a:t>
                    </a:r>
                    <a:endParaRPr lang="ru-RU" dirty="0"/>
                  </a:p>
                </c:rich>
              </c:tx>
              <c:spPr>
                <a:noFill/>
                <a:ln w="2545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503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78</a:t>
                    </a:r>
                    <a:endParaRPr lang="ru-RU" dirty="0"/>
                  </a:p>
                </c:rich>
              </c:tx>
              <c:spPr>
                <a:noFill/>
                <a:ln w="2545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503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91</a:t>
                    </a:r>
                    <a:endParaRPr lang="ru-RU" dirty="0"/>
                  </a:p>
                </c:rich>
              </c:tx>
              <c:spPr>
                <a:noFill/>
                <a:ln w="2545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50">
                <a:noFill/>
              </a:ln>
            </c:spPr>
            <c:txPr>
              <a:bodyPr/>
              <a:lstStyle/>
              <a:p>
                <a:pPr>
                  <a:defRPr sz="1503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</c:v>
                </c:pt>
                <c:pt idx="1">
                  <c:v>47</c:v>
                </c:pt>
                <c:pt idx="2">
                  <c:v>44</c:v>
                </c:pt>
                <c:pt idx="3">
                  <c:v>33</c:v>
                </c:pt>
                <c:pt idx="4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15051136"/>
        <c:axId val="115065216"/>
      </c:barChart>
      <c:catAx>
        <c:axId val="1150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503"/>
            </a:pPr>
            <a:endParaRPr lang="ru-RU"/>
          </a:p>
        </c:txPr>
        <c:crossAx val="115065216"/>
        <c:crosses val="autoZero"/>
        <c:auto val="1"/>
        <c:lblAlgn val="ctr"/>
        <c:lblOffset val="100"/>
        <c:noMultiLvlLbl val="0"/>
      </c:catAx>
      <c:valAx>
        <c:axId val="1150652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5051136"/>
        <c:crosses val="autoZero"/>
        <c:crossBetween val="between"/>
      </c:valAx>
      <c:spPr>
        <a:noFill/>
        <a:ln w="2545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4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583D5-2C71-4FC3-AD13-4A2CE9E7A069}" type="doc">
      <dgm:prSet loTypeId="urn:microsoft.com/office/officeart/2005/8/layout/chevron2" loCatId="list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EBE3A8E-7DC4-401C-8CCB-17D3F6F1CB2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6BF883-022D-4008-AC0B-9961CC96F011}" type="parTrans" cxnId="{1432BA69-E27E-468E-B397-73EE2AF0DCCC}">
      <dgm:prSet/>
      <dgm:spPr/>
      <dgm:t>
        <a:bodyPr/>
        <a:lstStyle/>
        <a:p>
          <a:endParaRPr lang="ru-RU"/>
        </a:p>
      </dgm:t>
    </dgm:pt>
    <dgm:pt modelId="{A7D2C9E6-5D4A-4E25-BAB1-E2C086A25770}" type="sibTrans" cxnId="{1432BA69-E27E-468E-B397-73EE2AF0DCCC}">
      <dgm:prSet/>
      <dgm:spPr/>
      <dgm:t>
        <a:bodyPr/>
        <a:lstStyle/>
        <a:p>
          <a:endParaRPr lang="ru-RU"/>
        </a:p>
      </dgm:t>
    </dgm:pt>
    <dgm:pt modelId="{D0749F29-0E43-41DF-87C7-2665AAED688B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бюджета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Касиновского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сельсовета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Щигровского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района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Курской области 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на очередной финансовый год и на плановый период (проходят ежегодно в ноябре)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6B1D1A7-B0D8-40BA-8C16-B4E929A16CE4}" type="parTrans" cxnId="{E7D42586-044A-40DB-8619-FA9317528FF6}">
      <dgm:prSet/>
      <dgm:spPr/>
      <dgm:t>
        <a:bodyPr/>
        <a:lstStyle/>
        <a:p>
          <a:endParaRPr lang="ru-RU"/>
        </a:p>
      </dgm:t>
    </dgm:pt>
    <dgm:pt modelId="{265E8B7A-E50B-4146-B130-FE6591A75B30}" type="sibTrans" cxnId="{E7D42586-044A-40DB-8619-FA9317528FF6}">
      <dgm:prSet/>
      <dgm:spPr/>
      <dgm:t>
        <a:bodyPr/>
        <a:lstStyle/>
        <a:p>
          <a:endParaRPr lang="ru-RU"/>
        </a:p>
      </dgm:t>
    </dgm:pt>
    <dgm:pt modelId="{073F0A14-F148-4DDF-BA54-0110D22E4B4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8C9CA2-F27F-4A4D-8A8E-30BF919F5F66}" type="parTrans" cxnId="{22848C02-7729-4595-B832-9B11C1329665}">
      <dgm:prSet/>
      <dgm:spPr/>
      <dgm:t>
        <a:bodyPr/>
        <a:lstStyle/>
        <a:p>
          <a:endParaRPr lang="ru-RU"/>
        </a:p>
      </dgm:t>
    </dgm:pt>
    <dgm:pt modelId="{AF9E4C43-DD33-4F44-A3B1-8E0D811D61D8}" type="sibTrans" cxnId="{22848C02-7729-4595-B832-9B11C1329665}">
      <dgm:prSet/>
      <dgm:spPr/>
      <dgm:t>
        <a:bodyPr/>
        <a:lstStyle/>
        <a:p>
          <a:endParaRPr lang="ru-RU"/>
        </a:p>
      </dgm:t>
    </dgm:pt>
    <dgm:pt modelId="{A4BF0159-A92C-4E1A-95F4-F49F496B32B8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 проекта  Решения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Собрания депутатов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Касиновского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сельсовета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Щигровского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района Курской области 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 исполнении  бюджета Щигровского  района (проходят ежегодно в апреле)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D7F94AD-A9D0-4C56-9BA6-2D9D65CF5E01}" type="parTrans" cxnId="{39C73F1A-474F-4986-B4C2-A79CE269ED2B}">
      <dgm:prSet/>
      <dgm:spPr/>
      <dgm:t>
        <a:bodyPr/>
        <a:lstStyle/>
        <a:p>
          <a:endParaRPr lang="ru-RU"/>
        </a:p>
      </dgm:t>
    </dgm:pt>
    <dgm:pt modelId="{1E016E47-B79F-4657-8D28-FC3B0B5B740E}" type="sibTrans" cxnId="{39C73F1A-474F-4986-B4C2-A79CE269ED2B}">
      <dgm:prSet/>
      <dgm:spPr/>
      <dgm:t>
        <a:bodyPr/>
        <a:lstStyle/>
        <a:p>
          <a:endParaRPr lang="ru-RU"/>
        </a:p>
      </dgm:t>
    </dgm:pt>
    <dgm:pt modelId="{984811E3-3A71-4135-B6F6-BE83D9DC43AF}" type="pres">
      <dgm:prSet presAssocID="{101583D5-2C71-4FC3-AD13-4A2CE9E7A0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EAB50-CE00-492C-A352-4BD913E2676E}" type="pres">
      <dgm:prSet presAssocID="{6EBE3A8E-7DC4-401C-8CCB-17D3F6F1CB23}" presName="composite" presStyleCnt="0"/>
      <dgm:spPr/>
    </dgm:pt>
    <dgm:pt modelId="{7B75A694-BAB1-4099-B47F-09E87B48074F}" type="pres">
      <dgm:prSet presAssocID="{6EBE3A8E-7DC4-401C-8CCB-17D3F6F1CB2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ED3DB-93E4-404C-803F-A18D568AA704}" type="pres">
      <dgm:prSet presAssocID="{6EBE3A8E-7DC4-401C-8CCB-17D3F6F1CB2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F0C5-5C07-4C4B-886F-8849815FAB1A}" type="pres">
      <dgm:prSet presAssocID="{A7D2C9E6-5D4A-4E25-BAB1-E2C086A25770}" presName="sp" presStyleCnt="0"/>
      <dgm:spPr/>
    </dgm:pt>
    <dgm:pt modelId="{08C3C820-5E5F-47CF-9811-F39B9DAEB5AD}" type="pres">
      <dgm:prSet presAssocID="{073F0A14-F148-4DDF-BA54-0110D22E4B4C}" presName="composite" presStyleCnt="0"/>
      <dgm:spPr/>
    </dgm:pt>
    <dgm:pt modelId="{7BB7958F-2FB5-4677-9831-A28968175930}" type="pres">
      <dgm:prSet presAssocID="{073F0A14-F148-4DDF-BA54-0110D22E4B4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FDA2D-0B85-463D-BBB3-4CA6B9FD160B}" type="pres">
      <dgm:prSet presAssocID="{073F0A14-F148-4DDF-BA54-0110D22E4B4C}" presName="descendantText" presStyleLbl="alignAcc1" presStyleIdx="1" presStyleCnt="2" custScaleY="120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CEC62D-171B-450F-939E-7E17E43099D1}" type="presOf" srcId="{101583D5-2C71-4FC3-AD13-4A2CE9E7A069}" destId="{984811E3-3A71-4135-B6F6-BE83D9DC43AF}" srcOrd="0" destOrd="0" presId="urn:microsoft.com/office/officeart/2005/8/layout/chevron2"/>
    <dgm:cxn modelId="{46A44808-F8C5-4CC7-BBF4-B750128366FD}" type="presOf" srcId="{073F0A14-F148-4DDF-BA54-0110D22E4B4C}" destId="{7BB7958F-2FB5-4677-9831-A28968175930}" srcOrd="0" destOrd="0" presId="urn:microsoft.com/office/officeart/2005/8/layout/chevron2"/>
    <dgm:cxn modelId="{E7D42586-044A-40DB-8619-FA9317528FF6}" srcId="{6EBE3A8E-7DC4-401C-8CCB-17D3F6F1CB23}" destId="{D0749F29-0E43-41DF-87C7-2665AAED688B}" srcOrd="0" destOrd="0" parTransId="{66B1D1A7-B0D8-40BA-8C16-B4E929A16CE4}" sibTransId="{265E8B7A-E50B-4146-B130-FE6591A75B30}"/>
    <dgm:cxn modelId="{8ECD1E5F-A781-45EE-BD0D-47E5F3864762}" type="presOf" srcId="{D0749F29-0E43-41DF-87C7-2665AAED688B}" destId="{7A4ED3DB-93E4-404C-803F-A18D568AA704}" srcOrd="0" destOrd="0" presId="urn:microsoft.com/office/officeart/2005/8/layout/chevron2"/>
    <dgm:cxn modelId="{22848C02-7729-4595-B832-9B11C1329665}" srcId="{101583D5-2C71-4FC3-AD13-4A2CE9E7A069}" destId="{073F0A14-F148-4DDF-BA54-0110D22E4B4C}" srcOrd="1" destOrd="0" parTransId="{FA8C9CA2-F27F-4A4D-8A8E-30BF919F5F66}" sibTransId="{AF9E4C43-DD33-4F44-A3B1-8E0D811D61D8}"/>
    <dgm:cxn modelId="{906A50B6-104D-4465-B61F-BFD611004AB2}" type="presOf" srcId="{A4BF0159-A92C-4E1A-95F4-F49F496B32B8}" destId="{AEBFDA2D-0B85-463D-BBB3-4CA6B9FD160B}" srcOrd="0" destOrd="0" presId="urn:microsoft.com/office/officeart/2005/8/layout/chevron2"/>
    <dgm:cxn modelId="{39C73F1A-474F-4986-B4C2-A79CE269ED2B}" srcId="{073F0A14-F148-4DDF-BA54-0110D22E4B4C}" destId="{A4BF0159-A92C-4E1A-95F4-F49F496B32B8}" srcOrd="0" destOrd="0" parTransId="{DD7F94AD-A9D0-4C56-9BA6-2D9D65CF5E01}" sibTransId="{1E016E47-B79F-4657-8D28-FC3B0B5B740E}"/>
    <dgm:cxn modelId="{549095A3-CEEF-456D-AF3E-4CAEB64D53B4}" type="presOf" srcId="{6EBE3A8E-7DC4-401C-8CCB-17D3F6F1CB23}" destId="{7B75A694-BAB1-4099-B47F-09E87B48074F}" srcOrd="0" destOrd="0" presId="urn:microsoft.com/office/officeart/2005/8/layout/chevron2"/>
    <dgm:cxn modelId="{1432BA69-E27E-468E-B397-73EE2AF0DCCC}" srcId="{101583D5-2C71-4FC3-AD13-4A2CE9E7A069}" destId="{6EBE3A8E-7DC4-401C-8CCB-17D3F6F1CB23}" srcOrd="0" destOrd="0" parTransId="{186BF883-022D-4008-AC0B-9961CC96F011}" sibTransId="{A7D2C9E6-5D4A-4E25-BAB1-E2C086A25770}"/>
    <dgm:cxn modelId="{4FBD7CD0-FC60-48A2-B009-8F2E376DE4EC}" type="presParOf" srcId="{984811E3-3A71-4135-B6F6-BE83D9DC43AF}" destId="{292EAB50-CE00-492C-A352-4BD913E2676E}" srcOrd="0" destOrd="0" presId="urn:microsoft.com/office/officeart/2005/8/layout/chevron2"/>
    <dgm:cxn modelId="{7184C03E-42A3-41D4-9933-8574CADE42B4}" type="presParOf" srcId="{292EAB50-CE00-492C-A352-4BD913E2676E}" destId="{7B75A694-BAB1-4099-B47F-09E87B48074F}" srcOrd="0" destOrd="0" presId="urn:microsoft.com/office/officeart/2005/8/layout/chevron2"/>
    <dgm:cxn modelId="{D5DDABD0-B128-42A7-B455-AC315535CFC9}" type="presParOf" srcId="{292EAB50-CE00-492C-A352-4BD913E2676E}" destId="{7A4ED3DB-93E4-404C-803F-A18D568AA704}" srcOrd="1" destOrd="0" presId="urn:microsoft.com/office/officeart/2005/8/layout/chevron2"/>
    <dgm:cxn modelId="{98E8A174-B06F-4BB6-8CF7-37C46270DBA7}" type="presParOf" srcId="{984811E3-3A71-4135-B6F6-BE83D9DC43AF}" destId="{E7BFF0C5-5C07-4C4B-886F-8849815FAB1A}" srcOrd="1" destOrd="0" presId="urn:microsoft.com/office/officeart/2005/8/layout/chevron2"/>
    <dgm:cxn modelId="{8FBE241C-1174-491F-B258-EE27F40EC1AF}" type="presParOf" srcId="{984811E3-3A71-4135-B6F6-BE83D9DC43AF}" destId="{08C3C820-5E5F-47CF-9811-F39B9DAEB5AD}" srcOrd="2" destOrd="0" presId="urn:microsoft.com/office/officeart/2005/8/layout/chevron2"/>
    <dgm:cxn modelId="{830E5E0E-B3D7-429C-953C-DED933F9FC6D}" type="presParOf" srcId="{08C3C820-5E5F-47CF-9811-F39B9DAEB5AD}" destId="{7BB7958F-2FB5-4677-9831-A28968175930}" srcOrd="0" destOrd="0" presId="urn:microsoft.com/office/officeart/2005/8/layout/chevron2"/>
    <dgm:cxn modelId="{85406613-67F8-4CB3-9725-B98271977E10}" type="presParOf" srcId="{08C3C820-5E5F-47CF-9811-F39B9DAEB5AD}" destId="{AEBFDA2D-0B85-463D-BBB3-4CA6B9FD16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5A694-BAB1-4099-B47F-09E87B48074F}">
      <dsp:nvSpPr>
        <dsp:cNvPr id="0" name=""/>
        <dsp:cNvSpPr/>
      </dsp:nvSpPr>
      <dsp:spPr>
        <a:xfrm rot="5400000">
          <a:off x="-263617" y="277795"/>
          <a:ext cx="1757449" cy="12302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629284"/>
        <a:ext cx="1230214" cy="527235"/>
      </dsp:txXfrm>
    </dsp:sp>
    <dsp:sp modelId="{7A4ED3DB-93E4-404C-803F-A18D568AA704}">
      <dsp:nvSpPr>
        <dsp:cNvPr id="0" name=""/>
        <dsp:cNvSpPr/>
      </dsp:nvSpPr>
      <dsp:spPr>
        <a:xfrm rot="5400000">
          <a:off x="1991684" y="-747290"/>
          <a:ext cx="1142342" cy="26652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бюджета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Касиновского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сельсовета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Щигровского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района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Курской области 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на очередной финансовый год и на плановый период (проходят ежегодно в ноябре)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30215" y="69944"/>
        <a:ext cx="2609516" cy="1030812"/>
      </dsp:txXfrm>
    </dsp:sp>
    <dsp:sp modelId="{7BB7958F-2FB5-4677-9831-A28968175930}">
      <dsp:nvSpPr>
        <dsp:cNvPr id="0" name=""/>
        <dsp:cNvSpPr/>
      </dsp:nvSpPr>
      <dsp:spPr>
        <a:xfrm rot="5400000">
          <a:off x="-263617" y="1871703"/>
          <a:ext cx="1757449" cy="12302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223192"/>
        <a:ext cx="1230214" cy="527235"/>
      </dsp:txXfrm>
    </dsp:sp>
    <dsp:sp modelId="{AEBFDA2D-0B85-463D-BBB3-4CA6B9FD160B}">
      <dsp:nvSpPr>
        <dsp:cNvPr id="0" name=""/>
        <dsp:cNvSpPr/>
      </dsp:nvSpPr>
      <dsp:spPr>
        <a:xfrm rot="5400000">
          <a:off x="1876673" y="846616"/>
          <a:ext cx="1372364" cy="26652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 проекта  Решения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Собрания депутатов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Касиновского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сельсовета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Щигровского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района Курской области 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об исполнении  бюджета Щигровского  района (проходят ежегодно в апреле)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30215" y="1560068"/>
        <a:ext cx="2598288" cy="1238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FE382-A3D8-4421-9F50-2A4C703AF31E}" type="datetimeFigureOut">
              <a:rPr lang="ru-RU"/>
              <a:pPr/>
              <a:t>08.10.2015</a:t>
            </a:fld>
            <a:endParaRPr lang="ru-RU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C2E64F-B1AB-4585-98F0-D2FA25D885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51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9707944-4DC3-49BF-9C60-70243F086D03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879" tIns="45939" rIns="91879" bIns="4593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867CCE5-8368-4CCE-A709-A38DCD85B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53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4B44CFE-6F2F-44C2-B690-D60B5C2CBAAF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776B62C-6B50-4D70-8632-175A8567D4AA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60E04A0-AF01-4B5C-9B75-B5DF9EF82C46}" type="slidenum">
              <a:rPr lang="ru-RU">
                <a:solidFill>
                  <a:srgbClr val="000000"/>
                </a:solidFill>
              </a:rPr>
              <a:pPr/>
              <a:t>7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B19997E-BF7E-4437-839C-33B3A9DBCE40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8"/>
          <p:cNvSpPr txBox="1">
            <a:spLocks noChangeArrowheads="1"/>
          </p:cNvSpPr>
          <p:nvPr/>
        </p:nvSpPr>
        <p:spPr bwMode="gray">
          <a:xfrm>
            <a:off x="7696200" y="2286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>
                <a:solidFill>
                  <a:schemeClr val="bg1"/>
                </a:solidFill>
                <a:cs typeface="+mn-cs"/>
              </a:rPr>
              <a:t>LOGO</a:t>
            </a: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gray">
          <a:xfrm>
            <a:off x="5562600" y="3349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schemeClr val="bg1"/>
                </a:solidFill>
                <a:cs typeface="+mn-cs"/>
              </a:rPr>
              <a:t>www.themegallery.com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371600" y="4724400"/>
            <a:ext cx="72390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791200"/>
            <a:ext cx="7239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373DFBC9-C613-4250-BB01-5E3725DA3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2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B650-B960-4E5D-A12E-89F0D547F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5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9538"/>
            <a:ext cx="2057400" cy="61293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9538"/>
            <a:ext cx="6019800" cy="61293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90D40-A23D-4B38-A941-4DF98EE0A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30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09538"/>
            <a:ext cx="6553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30F1D-80B6-4370-B3A7-639B7A7DD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1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Image" r:id="rId3" imgW="13003175" imgH="1523272" progId="">
                  <p:embed/>
                </p:oleObj>
              </mc:Choice>
              <mc:Fallback>
                <p:oleObj name="Image" r:id="rId3" imgW="13003175" imgH="152327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8A6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2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5" name="Picture 53" descr="@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BD712-8C35-484E-9ACE-8DB8C2C968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610521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93A82-FA3D-4835-AE12-6D704DA6D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5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C7B5-E59A-4028-BCE2-2D69FB823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1FCF4-E071-4FB6-BB85-8DCCF7C47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1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D3EAD-2A22-44B6-8DDF-0BD5F34BE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2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06A3-EF2C-49EC-B957-E4FF4022A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7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39492-55E0-4BD6-B0CC-3B148B9C2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7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EE503-E722-4EFD-8380-DBF0A34C7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6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CF607-E88C-4390-975D-0A182D658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1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4" name="Object 290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" name="Image" r:id="rId16" imgW="13003175" imgH="1523272" progId="">
                  <p:embed/>
                </p:oleObj>
              </mc:Choice>
              <mc:Fallback>
                <p:oleObj name="Image" r:id="rId16" imgW="13003175" imgH="1523272" progId="">
                  <p:embed/>
                  <p:pic>
                    <p:nvPicPr>
                      <p:cNvPr id="0" name="Object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8A6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2638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31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05000" y="109538"/>
            <a:ext cx="65532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770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247E45-D136-4C28-914F-5CC225299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322" name="Picture 53" descr="@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63" r:id="rId13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7.jpeg"/><Relationship Id="rId10" Type="http://schemas.openxmlformats.org/officeDocument/2006/relationships/image" Target="../media/image9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87450" y="4751388"/>
            <a:ext cx="7423150" cy="10668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en-US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5888"/>
            <a:ext cx="290195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shigry.rkursk.ru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7159625" cy="563562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</a:t>
            </a:r>
            <a:endParaRPr lang="en-US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TextBox 13"/>
          <p:cNvSpPr txBox="1">
            <a:spLocks noChangeArrowheads="1"/>
          </p:cNvSpPr>
          <p:nvPr/>
        </p:nvSpPr>
        <p:spPr bwMode="auto">
          <a:xfrm>
            <a:off x="8027988" y="476250"/>
            <a:ext cx="1036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33840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606475"/>
              </p:ext>
            </p:extLst>
          </p:nvPr>
        </p:nvGraphicFramePr>
        <p:xfrm>
          <a:off x="539750" y="1125538"/>
          <a:ext cx="8280400" cy="3416295"/>
        </p:xfrm>
        <a:graphic>
          <a:graphicData uri="http://schemas.openxmlformats.org/drawingml/2006/table">
            <a:tbl>
              <a:tblPr/>
              <a:tblGrid>
                <a:gridCol w="3754438"/>
                <a:gridCol w="1968500"/>
                <a:gridCol w="852487"/>
                <a:gridCol w="852488"/>
                <a:gridCol w="852487"/>
              </a:tblGrid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целевой программы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20167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2968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 направлению: обеспечение комфортным жильем и коммунальными услугами граждан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Муниципальная программа «Обеспечение доступным и комфортным жильем и коммунальными услугами граждан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Касиновский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сельсовет»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Щигровского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района Курской области на 2015-2020 годы»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Администрация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Касиновского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сельсовета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Щигровского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района Курской области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E8"/>
                    </a:solidFill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Подпрограмма «Обеспечение качественными услугами ЖКХ населения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Касиновский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сельсовет»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Щигровского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района Курской области муниципальной программы «Обеспечение доступным и комфортным жильем и коммунальными услугами граждан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Касиновский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сельсовет»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Щигровского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района Курской области на 2015-2020 годы»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Администрация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Касиновского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сельсовета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Щигровского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района Курской области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7296" marR="7296" marT="72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09538"/>
            <a:ext cx="7380287" cy="563562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</a:t>
            </a:r>
            <a:endParaRPr lang="en-US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TextBox 13"/>
          <p:cNvSpPr txBox="1">
            <a:spLocks noChangeArrowheads="1"/>
          </p:cNvSpPr>
          <p:nvPr/>
        </p:nvSpPr>
        <p:spPr bwMode="auto">
          <a:xfrm>
            <a:off x="8107363" y="549275"/>
            <a:ext cx="1036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3588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43170"/>
              </p:ext>
            </p:extLst>
          </p:nvPr>
        </p:nvGraphicFramePr>
        <p:xfrm>
          <a:off x="250825" y="1125538"/>
          <a:ext cx="8569325" cy="3000904"/>
        </p:xfrm>
        <a:graphic>
          <a:graphicData uri="http://schemas.openxmlformats.org/drawingml/2006/table">
            <a:tbl>
              <a:tblPr/>
              <a:tblGrid>
                <a:gridCol w="3965575"/>
                <a:gridCol w="2003425"/>
                <a:gridCol w="866775"/>
                <a:gridCol w="866775"/>
                <a:gridCol w="866775"/>
              </a:tblGrid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муниципальной программы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31591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 направлению: муниципальная служба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9F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Муниципальная программа «Развитие муниципальной службы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Касиновский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сельсовет»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Щигровского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района Курской области на 2015-2017 годы»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Администрация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Касиновского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сельсовета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Щигровского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района Курской области 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Подпрограмма  «Реализация мероприятий, направленных на развитие муниципальной службы» муниципальной программы «Развитие муниципальной службы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Касиновский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сельсовет»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Щигровского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района Курской области на 2015-2017 годы»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Администрация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Касиновского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сельсовета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Щигровского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района Курской области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09538"/>
            <a:ext cx="7380287" cy="563562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</a:t>
            </a:r>
            <a:endParaRPr lang="en-US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TextBox 13"/>
          <p:cNvSpPr txBox="1">
            <a:spLocks noChangeArrowheads="1"/>
          </p:cNvSpPr>
          <p:nvPr/>
        </p:nvSpPr>
        <p:spPr bwMode="auto">
          <a:xfrm>
            <a:off x="8107363" y="549275"/>
            <a:ext cx="1036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408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394658"/>
              </p:ext>
            </p:extLst>
          </p:nvPr>
        </p:nvGraphicFramePr>
        <p:xfrm>
          <a:off x="250825" y="1125538"/>
          <a:ext cx="8569325" cy="2878138"/>
        </p:xfrm>
        <a:graphic>
          <a:graphicData uri="http://schemas.openxmlformats.org/drawingml/2006/table">
            <a:tbl>
              <a:tblPr/>
              <a:tblGrid>
                <a:gridCol w="3965575"/>
                <a:gridCol w="2003425"/>
                <a:gridCol w="866775"/>
                <a:gridCol w="866775"/>
                <a:gridCol w="866775"/>
              </a:tblGrid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муниципальной программы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31591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 направлению: укрепление материально-технической базы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7A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Муниципальная программа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«Развитие и укрепление материально-технической базы муниципального образования «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Касиновский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сельсовет»Щигровского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района Курской области на  2014-2016 годы»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Администрация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Касиновского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сельсовета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Щигровского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района Курской области 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137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Подпрограмма «Материально-техническое обеспечение учреждений и формирование имиджа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Касиновский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сельсовета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Щигровского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района Курской области на 2014-2016 годы»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Администрация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Касиновского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сельсовета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Щигровского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района Курской области 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137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1550" y="4941888"/>
            <a:ext cx="7423150" cy="10668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en-US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3189288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Выгнутая вниз стрелка 60"/>
          <p:cNvSpPr/>
          <p:nvPr/>
        </p:nvSpPr>
        <p:spPr>
          <a:xfrm rot="10800000">
            <a:off x="3276600" y="2425700"/>
            <a:ext cx="5759450" cy="715963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650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en-US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5733256"/>
            <a:ext cx="8712968" cy="923330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>
              <a:defRPr/>
            </a:pPr>
            <a:r>
              <a:rPr lang="ru-RU" b="1" i="1" dirty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  <p:grpSp>
        <p:nvGrpSpPr>
          <p:cNvPr id="18436" name="Группа 10"/>
          <p:cNvGrpSpPr>
            <a:grpSpLocks/>
          </p:cNvGrpSpPr>
          <p:nvPr/>
        </p:nvGrpSpPr>
        <p:grpSpPr bwMode="auto">
          <a:xfrm>
            <a:off x="684213" y="981075"/>
            <a:ext cx="7991475" cy="4178300"/>
            <a:chOff x="827584" y="1916832"/>
            <a:chExt cx="7416824" cy="4179168"/>
          </a:xfrm>
        </p:grpSpPr>
        <p:sp>
          <p:nvSpPr>
            <p:cNvPr id="18441" name="AutoShape 4"/>
            <p:cNvSpPr>
              <a:spLocks noChangeArrowheads="1"/>
            </p:cNvSpPr>
            <p:nvPr/>
          </p:nvSpPr>
          <p:spPr bwMode="gray">
            <a:xfrm>
              <a:off x="827584" y="2368550"/>
              <a:ext cx="2479179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2" name="AutoShape 5"/>
            <p:cNvSpPr>
              <a:spLocks noChangeArrowheads="1"/>
            </p:cNvSpPr>
            <p:nvPr/>
          </p:nvSpPr>
          <p:spPr bwMode="gray">
            <a:xfrm>
              <a:off x="899592" y="2376488"/>
              <a:ext cx="2375421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3" name="AutoShape 6"/>
            <p:cNvSpPr>
              <a:spLocks noChangeArrowheads="1"/>
            </p:cNvSpPr>
            <p:nvPr/>
          </p:nvSpPr>
          <p:spPr bwMode="gray">
            <a:xfrm>
              <a:off x="899592" y="4440238"/>
              <a:ext cx="2364308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4" name="AutoShape 7"/>
            <p:cNvSpPr>
              <a:spLocks noChangeArrowheads="1"/>
            </p:cNvSpPr>
            <p:nvPr/>
          </p:nvSpPr>
          <p:spPr bwMode="gray">
            <a:xfrm>
              <a:off x="899592" y="2398713"/>
              <a:ext cx="2364308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5" name="AutoShape 8"/>
            <p:cNvSpPr>
              <a:spLocks noChangeArrowheads="1"/>
            </p:cNvSpPr>
            <p:nvPr/>
          </p:nvSpPr>
          <p:spPr bwMode="gray">
            <a:xfrm>
              <a:off x="11493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6" name="AutoShape 9"/>
            <p:cNvSpPr>
              <a:spLocks noChangeArrowheads="1"/>
            </p:cNvSpPr>
            <p:nvPr/>
          </p:nvSpPr>
          <p:spPr bwMode="gray">
            <a:xfrm>
              <a:off x="961220" y="5249863"/>
              <a:ext cx="2302679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7" name="Text Box 16"/>
            <p:cNvSpPr txBox="1">
              <a:spLocks noChangeArrowheads="1"/>
            </p:cNvSpPr>
            <p:nvPr/>
          </p:nvSpPr>
          <p:spPr bwMode="gray">
            <a:xfrm>
              <a:off x="1403648" y="1988840"/>
              <a:ext cx="12978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sz="2400">
                  <a:solidFill>
                    <a:srgbClr val="000000"/>
                  </a:solidFill>
                </a:rPr>
                <a:t>Бюджет</a:t>
              </a:r>
              <a:endParaRPr lang="en-US"/>
            </a:p>
          </p:txBody>
        </p:sp>
        <p:sp>
          <p:nvSpPr>
            <p:cNvPr id="18448" name="Text Box 17"/>
            <p:cNvSpPr txBox="1">
              <a:spLocks noChangeArrowheads="1"/>
            </p:cNvSpPr>
            <p:nvPr/>
          </p:nvSpPr>
          <p:spPr bwMode="gray">
            <a:xfrm>
              <a:off x="827584" y="2564904"/>
              <a:ext cx="2448272" cy="240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sz="1500">
                  <a:latin typeface="Times New Roman" pitchFamily="18" charset="0"/>
                  <a:cs typeface="Times New Roman" pitchFamily="18" charset="0"/>
                </a:rPr>
                <a:t>(от старонормандского </a:t>
              </a:r>
              <a:r>
                <a:rPr lang="ru-RU" sz="1500" i="1">
                  <a:latin typeface="Times New Roman" pitchFamily="18" charset="0"/>
                  <a:cs typeface="Times New Roman" pitchFamily="18" charset="0"/>
                </a:rPr>
                <a:t>bougette</a:t>
              </a:r>
              <a:r>
                <a:rPr lang="ru-RU" sz="1500">
                  <a:latin typeface="Times New Roman" pitchFamily="18" charset="0"/>
                  <a:cs typeface="Times New Roman" pitchFamily="18" charset="0"/>
                </a:rPr>
  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</a:r>
              <a:endParaRPr lang="en-US" sz="1500"/>
            </a:p>
          </p:txBody>
        </p:sp>
        <p:sp>
          <p:nvSpPr>
            <p:cNvPr id="18449" name="AutoShape 19"/>
            <p:cNvSpPr>
              <a:spLocks noChangeArrowheads="1"/>
            </p:cNvSpPr>
            <p:nvPr/>
          </p:nvSpPr>
          <p:spPr bwMode="gray">
            <a:xfrm>
              <a:off x="35052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0" name="AutoShape 20"/>
            <p:cNvSpPr>
              <a:spLocks noChangeArrowheads="1"/>
            </p:cNvSpPr>
            <p:nvPr/>
          </p:nvSpPr>
          <p:spPr bwMode="gray">
            <a:xfrm>
              <a:off x="3538538" y="237648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1" name="AutoShape 21"/>
            <p:cNvSpPr>
              <a:spLocks noChangeArrowheads="1"/>
            </p:cNvSpPr>
            <p:nvPr/>
          </p:nvSpPr>
          <p:spPr bwMode="gray">
            <a:xfrm>
              <a:off x="3556000" y="444023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2" name="AutoShape 22"/>
            <p:cNvSpPr>
              <a:spLocks noChangeArrowheads="1"/>
            </p:cNvSpPr>
            <p:nvPr/>
          </p:nvSpPr>
          <p:spPr bwMode="gray">
            <a:xfrm>
              <a:off x="3556000" y="239871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3" name="Text Box 29"/>
            <p:cNvSpPr txBox="1">
              <a:spLocks noChangeArrowheads="1"/>
            </p:cNvSpPr>
            <p:nvPr/>
          </p:nvSpPr>
          <p:spPr bwMode="gray">
            <a:xfrm>
              <a:off x="3635896" y="2635171"/>
              <a:ext cx="2002905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sz="1500">
                  <a:latin typeface="Times New Roman" pitchFamily="18" charset="0"/>
                  <a:cs typeface="Times New Roman" pitchFamily="18" charset="0"/>
                </a:rPr>
  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  </a:r>
              <a:endParaRPr lang="en-US" sz="1500"/>
            </a:p>
          </p:txBody>
        </p:sp>
        <p:sp>
          <p:nvSpPr>
            <p:cNvPr id="18454" name="AutoShape 30"/>
            <p:cNvSpPr>
              <a:spLocks noChangeArrowheads="1"/>
            </p:cNvSpPr>
            <p:nvPr/>
          </p:nvSpPr>
          <p:spPr bwMode="gray">
            <a:xfrm>
              <a:off x="3508375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5" name="AutoShape 31"/>
            <p:cNvSpPr>
              <a:spLocks noChangeArrowheads="1"/>
            </p:cNvSpPr>
            <p:nvPr/>
          </p:nvSpPr>
          <p:spPr bwMode="gray">
            <a:xfrm>
              <a:off x="3552825" y="5249863"/>
              <a:ext cx="207010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6" name="AutoShape 33"/>
            <p:cNvSpPr>
              <a:spLocks noChangeArrowheads="1"/>
            </p:cNvSpPr>
            <p:nvPr/>
          </p:nvSpPr>
          <p:spPr bwMode="gray">
            <a:xfrm>
              <a:off x="58674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7" name="AutoShape 34"/>
            <p:cNvSpPr>
              <a:spLocks noChangeArrowheads="1"/>
            </p:cNvSpPr>
            <p:nvPr/>
          </p:nvSpPr>
          <p:spPr bwMode="gray">
            <a:xfrm>
              <a:off x="5900738" y="2376488"/>
              <a:ext cx="2343670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8" name="AutoShape 35"/>
            <p:cNvSpPr>
              <a:spLocks noChangeArrowheads="1"/>
            </p:cNvSpPr>
            <p:nvPr/>
          </p:nvSpPr>
          <p:spPr bwMode="gray">
            <a:xfrm>
              <a:off x="5918200" y="4440238"/>
              <a:ext cx="22542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9" name="AutoShape 36"/>
            <p:cNvSpPr>
              <a:spLocks noChangeArrowheads="1"/>
            </p:cNvSpPr>
            <p:nvPr/>
          </p:nvSpPr>
          <p:spPr bwMode="gray">
            <a:xfrm>
              <a:off x="5918200" y="2398713"/>
              <a:ext cx="22542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460" name="Group 37"/>
            <p:cNvGrpSpPr>
              <a:grpSpLocks/>
            </p:cNvGrpSpPr>
            <p:nvPr/>
          </p:nvGrpSpPr>
          <p:grpSpPr bwMode="auto">
            <a:xfrm>
              <a:off x="6012160" y="1988840"/>
              <a:ext cx="2016224" cy="642938"/>
              <a:chOff x="1289" y="582"/>
              <a:chExt cx="668" cy="668"/>
            </a:xfrm>
          </p:grpSpPr>
          <p:sp>
            <p:nvSpPr>
              <p:cNvPr id="18475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8476" name="Oval 39"/>
              <p:cNvSpPr>
                <a:spLocks noChangeArrowheads="1"/>
              </p:cNvSpPr>
              <p:nvPr/>
            </p:nvSpPr>
            <p:spPr bwMode="gray">
              <a:xfrm>
                <a:off x="1298" y="582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8477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8478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8479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gray">
            <a:xfrm>
              <a:off x="6371785" y="1988285"/>
              <a:ext cx="1296545" cy="6462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бюджета</a:t>
              </a:r>
              <a:endPara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62" name="Text Box 44"/>
            <p:cNvSpPr txBox="1">
              <a:spLocks noChangeArrowheads="1"/>
            </p:cNvSpPr>
            <p:nvPr/>
          </p:nvSpPr>
          <p:spPr bwMode="gray">
            <a:xfrm>
              <a:off x="5929781" y="2634531"/>
              <a:ext cx="2229173" cy="192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sz="1500"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 (социальные выплаты населению, содержание органов местного самоуправления и муниципальных учреждений культуры)                                                          </a:t>
              </a:r>
            </a:p>
          </p:txBody>
        </p:sp>
        <p:sp>
          <p:nvSpPr>
            <p:cNvPr id="18463" name="AutoShape 45"/>
            <p:cNvSpPr>
              <a:spLocks noChangeArrowheads="1"/>
            </p:cNvSpPr>
            <p:nvPr/>
          </p:nvSpPr>
          <p:spPr bwMode="gray">
            <a:xfrm>
              <a:off x="58610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4" name="AutoShape 46"/>
            <p:cNvSpPr>
              <a:spLocks noChangeArrowheads="1"/>
            </p:cNvSpPr>
            <p:nvPr/>
          </p:nvSpPr>
          <p:spPr bwMode="gray">
            <a:xfrm>
              <a:off x="5905499" y="5249863"/>
              <a:ext cx="227209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5" name="Oval 38"/>
            <p:cNvSpPr>
              <a:spLocks noChangeArrowheads="1"/>
            </p:cNvSpPr>
            <p:nvPr/>
          </p:nvSpPr>
          <p:spPr bwMode="gray">
            <a:xfrm>
              <a:off x="971600" y="1916832"/>
              <a:ext cx="2160240" cy="64293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8466" name="Oval 39"/>
            <p:cNvSpPr>
              <a:spLocks noChangeArrowheads="1"/>
            </p:cNvSpPr>
            <p:nvPr/>
          </p:nvSpPr>
          <p:spPr bwMode="gray">
            <a:xfrm>
              <a:off x="994237" y="1921644"/>
              <a:ext cx="2089094" cy="62272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467" name="Oval 40"/>
            <p:cNvSpPr>
              <a:spLocks noChangeArrowheads="1"/>
            </p:cNvSpPr>
            <p:nvPr/>
          </p:nvSpPr>
          <p:spPr bwMode="gray">
            <a:xfrm>
              <a:off x="1020108" y="1925494"/>
              <a:ext cx="2040586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468" name="Oval 41"/>
            <p:cNvSpPr>
              <a:spLocks noChangeArrowheads="1"/>
            </p:cNvSpPr>
            <p:nvPr/>
          </p:nvSpPr>
          <p:spPr bwMode="gray">
            <a:xfrm>
              <a:off x="1042746" y="1931269"/>
              <a:ext cx="1940335" cy="56690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469" name="Oval 42"/>
            <p:cNvSpPr>
              <a:spLocks noChangeArrowheads="1"/>
            </p:cNvSpPr>
            <p:nvPr/>
          </p:nvSpPr>
          <p:spPr bwMode="gray">
            <a:xfrm>
              <a:off x="1155932" y="1946669"/>
              <a:ext cx="1723665" cy="46102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470" name="Oval 38"/>
            <p:cNvSpPr>
              <a:spLocks noChangeArrowheads="1"/>
            </p:cNvSpPr>
            <p:nvPr/>
          </p:nvSpPr>
          <p:spPr bwMode="gray">
            <a:xfrm>
              <a:off x="3635896" y="1916832"/>
              <a:ext cx="1872208" cy="64293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8471" name="Oval 39"/>
            <p:cNvSpPr>
              <a:spLocks noChangeArrowheads="1"/>
            </p:cNvSpPr>
            <p:nvPr/>
          </p:nvSpPr>
          <p:spPr bwMode="gray">
            <a:xfrm>
              <a:off x="3655515" y="1921644"/>
              <a:ext cx="1810548" cy="62272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472" name="Oval 40"/>
            <p:cNvSpPr>
              <a:spLocks noChangeArrowheads="1"/>
            </p:cNvSpPr>
            <p:nvPr/>
          </p:nvSpPr>
          <p:spPr bwMode="gray">
            <a:xfrm>
              <a:off x="3677937" y="1925494"/>
              <a:ext cx="1768508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473" name="Oval 41"/>
            <p:cNvSpPr>
              <a:spLocks noChangeArrowheads="1"/>
            </p:cNvSpPr>
            <p:nvPr/>
          </p:nvSpPr>
          <p:spPr bwMode="gray">
            <a:xfrm>
              <a:off x="3697556" y="1931269"/>
              <a:ext cx="1681624" cy="56690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474" name="Oval 42"/>
            <p:cNvSpPr>
              <a:spLocks noChangeArrowheads="1"/>
            </p:cNvSpPr>
            <p:nvPr/>
          </p:nvSpPr>
          <p:spPr bwMode="gray">
            <a:xfrm>
              <a:off x="3795650" y="1946669"/>
              <a:ext cx="1493843" cy="46102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6" name="Text Box 43"/>
          <p:cNvSpPr txBox="1">
            <a:spLocks noChangeArrowheads="1"/>
          </p:cNvSpPr>
          <p:nvPr/>
        </p:nvSpPr>
        <p:spPr bwMode="gray">
          <a:xfrm>
            <a:off x="3924300" y="981075"/>
            <a:ext cx="15843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>
              <a:defRPr/>
            </a:pPr>
            <a:r>
              <a:rPr lang="ru-RU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43"/>
          <p:cNvSpPr txBox="1">
            <a:spLocks noChangeArrowheads="1"/>
          </p:cNvSpPr>
          <p:nvPr/>
        </p:nvSpPr>
        <p:spPr bwMode="gray">
          <a:xfrm>
            <a:off x="1331913" y="1052513"/>
            <a:ext cx="12954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850" y="4868863"/>
            <a:ext cx="842486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  <a:endParaRPr lang="ru-RU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Превышение доходов над расходами  образует положительный остаток бюджета </a:t>
            </a: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0" name="Выгнутая вниз стрелка 59"/>
          <p:cNvSpPr/>
          <p:nvPr/>
        </p:nvSpPr>
        <p:spPr>
          <a:xfrm>
            <a:off x="3348038" y="3213100"/>
            <a:ext cx="5795962" cy="720725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326" y="3611562"/>
            <a:ext cx="4583112" cy="1681163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788" y="1331913"/>
            <a:ext cx="6024562" cy="1492250"/>
          </a:xfrm>
          <a:prstGeom prst="trapezoid">
            <a:avLst>
              <a:gd name="adj" fmla="val 145897"/>
            </a:avLst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37" y="3171826"/>
            <a:ext cx="4606925" cy="2133600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9466" name="Диаграмма 54"/>
          <p:cNvGraphicFramePr>
            <a:graphicFrameLocks/>
          </p:cNvGraphicFramePr>
          <p:nvPr/>
        </p:nvGraphicFramePr>
        <p:xfrm>
          <a:off x="3081338" y="2154238"/>
          <a:ext cx="3557587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r:id="rId5" imgW="3560373" imgH="2767824" progId="Excel.Chart.8">
                  <p:embed/>
                </p:oleObj>
              </mc:Choice>
              <mc:Fallback>
                <p:oleObj r:id="rId5" imgW="3560373" imgH="2767824" progId="Excel.Chart.8">
                  <p:embed/>
                  <p:pic>
                    <p:nvPicPr>
                      <p:cNvPr id="0" name="Диаграмма 5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2154238"/>
                        <a:ext cx="3557587" cy="276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96921" y="117448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4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650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отчетность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1743075" y="5815013"/>
            <a:ext cx="1943100" cy="638175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</a:p>
        </p:txBody>
      </p:sp>
      <p:sp>
        <p:nvSpPr>
          <p:cNvPr id="58" name="Пятиугольник 57"/>
          <p:cNvSpPr/>
          <p:nvPr/>
        </p:nvSpPr>
        <p:spPr>
          <a:xfrm>
            <a:off x="539750" y="4581525"/>
            <a:ext cx="2124075" cy="1008063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бюджета  Собранием депутатов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Касиновского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сельсовета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Щигровского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</a:p>
        </p:txBody>
      </p:sp>
      <p:sp>
        <p:nvSpPr>
          <p:cNvPr id="62" name="Пятиугольник 61"/>
          <p:cNvSpPr/>
          <p:nvPr/>
        </p:nvSpPr>
        <p:spPr>
          <a:xfrm>
            <a:off x="250825" y="3357563"/>
            <a:ext cx="1944688" cy="86360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бюджета МО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Касиновский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Щигровского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</a:p>
        </p:txBody>
      </p:sp>
      <p:sp>
        <p:nvSpPr>
          <p:cNvPr id="63" name="Пятиугольник 62"/>
          <p:cNvSpPr/>
          <p:nvPr/>
        </p:nvSpPr>
        <p:spPr>
          <a:xfrm>
            <a:off x="755650" y="1844675"/>
            <a:ext cx="1944688" cy="504825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контрактов, договоров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1042988" y="1268413"/>
            <a:ext cx="1944687" cy="504825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443663" y="1052513"/>
            <a:ext cx="1944687" cy="504825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6970713" y="2565400"/>
            <a:ext cx="2173287" cy="6477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6732588" y="3284538"/>
            <a:ext cx="2411412" cy="1150937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проекта Решения Собрания депутатов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Касиновский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сельсовета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Щигровского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 об исполнении бюджета</a:t>
            </a:r>
          </a:p>
        </p:txBody>
      </p:sp>
      <p:sp>
        <p:nvSpPr>
          <p:cNvPr id="69" name="Пятиугольник 68"/>
          <p:cNvSpPr/>
          <p:nvPr/>
        </p:nvSpPr>
        <p:spPr>
          <a:xfrm flipH="1">
            <a:off x="6659563" y="4508500"/>
            <a:ext cx="2484437" cy="1223963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администрацией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Касиновского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сельсовета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Щигровского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на Собрание депутатов проект Решения об  исполнении бюджета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6227763" y="5815013"/>
            <a:ext cx="2808287" cy="854075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Собранием депутатов Решения об исполнении бюджета.</a:t>
            </a:r>
          </a:p>
        </p:txBody>
      </p:sp>
      <p:sp>
        <p:nvSpPr>
          <p:cNvPr id="72" name="Пятиугольник 71"/>
          <p:cNvSpPr/>
          <p:nvPr/>
        </p:nvSpPr>
        <p:spPr>
          <a:xfrm>
            <a:off x="1692275" y="836613"/>
            <a:ext cx="1943100" cy="360362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19485" name="TextBox 72"/>
          <p:cNvSpPr txBox="1">
            <a:spLocks noChangeArrowheads="1"/>
          </p:cNvSpPr>
          <p:nvPr/>
        </p:nvSpPr>
        <p:spPr bwMode="auto">
          <a:xfrm>
            <a:off x="4211638" y="3213100"/>
            <a:ext cx="1296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19486" name="TextBox 73"/>
          <p:cNvSpPr txBox="1">
            <a:spLocks noChangeArrowheads="1"/>
          </p:cNvSpPr>
          <p:nvPr/>
        </p:nvSpPr>
        <p:spPr bwMode="auto">
          <a:xfrm>
            <a:off x="6732588" y="1052513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/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7239000" cy="563562"/>
          </a:xfrm>
        </p:spPr>
        <p:txBody>
          <a:bodyPr/>
          <a:lstStyle/>
          <a:p>
            <a:r>
              <a:rPr lang="ru-RU" sz="2900" smtClean="0">
                <a:latin typeface="Times New Roman" pitchFamily="18" charset="0"/>
                <a:cs typeface="Times New Roman" pitchFamily="18" charset="0"/>
              </a:rPr>
              <a:t>Гражданин, его участие </a:t>
            </a:r>
            <a:br>
              <a:rPr lang="ru-RU" sz="29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smtClean="0">
                <a:latin typeface="Times New Roman" pitchFamily="18" charset="0"/>
                <a:cs typeface="Times New Roman" pitchFamily="18" charset="0"/>
              </a:rPr>
              <a:t>в бюджетном процессе</a:t>
            </a:r>
            <a:endParaRPr lang="en-US" sz="290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5576" y="1052736"/>
            <a:ext cx="302433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 (налог на доходы физических лиц)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51520" y="4509120"/>
            <a:ext cx="3960440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Получает социальные гарантии - расходная часть бюджета (образование, социальные льготы и другие направления социальных гарантий населению)</a:t>
            </a:r>
          </a:p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0" y="1989138"/>
            <a:ext cx="4500563" cy="612775"/>
          </a:xfrm>
          <a:prstGeom prst="downArrow">
            <a:avLst>
              <a:gd name="adj1" fmla="val 71811"/>
              <a:gd name="adj2" fmla="val 6279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4500563" y="908050"/>
            <a:ext cx="0" cy="55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0" y="3573463"/>
            <a:ext cx="4427538" cy="866775"/>
          </a:xfrm>
          <a:prstGeom prst="downArrow">
            <a:avLst>
              <a:gd name="adj1" fmla="val 66225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128" name="Овал 127"/>
          <p:cNvSpPr/>
          <p:nvPr/>
        </p:nvSpPr>
        <p:spPr>
          <a:xfrm>
            <a:off x="1043608" y="2636912"/>
            <a:ext cx="2376264" cy="86409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 w="311150" h="336550"/>
            <a:bevelB w="412750" h="901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pic>
        <p:nvPicPr>
          <p:cNvPr id="129" name="Рисунок 128" descr="ЖК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5517232"/>
            <a:ext cx="785817" cy="7858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0" name="Рисунок 129" descr="образова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517232"/>
            <a:ext cx="1094796" cy="8241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32" name="TextBox 131"/>
          <p:cNvSpPr txBox="1"/>
          <p:nvPr/>
        </p:nvSpPr>
        <p:spPr>
          <a:xfrm>
            <a:off x="4932040" y="1124744"/>
            <a:ext cx="3744416" cy="1123712"/>
          </a:xfrm>
          <a:prstGeom prst="wedgeRoundRectCallout">
            <a:avLst>
              <a:gd name="adj1" fmla="val -46244"/>
              <a:gd name="adj2" fmla="val 102994"/>
              <a:gd name="adj3" fmla="val 16667"/>
            </a:avLst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бюджета</a:t>
            </a:r>
          </a:p>
        </p:txBody>
      </p:sp>
      <p:graphicFrame>
        <p:nvGraphicFramePr>
          <p:cNvPr id="134" name="Схема 133"/>
          <p:cNvGraphicFramePr/>
          <p:nvPr>
            <p:extLst>
              <p:ext uri="{D42A27DB-BD31-4B8C-83A1-F6EECF244321}">
                <p14:modId xmlns:p14="http://schemas.microsoft.com/office/powerpoint/2010/main" val="2548681380"/>
              </p:ext>
            </p:extLst>
          </p:nvPr>
        </p:nvGraphicFramePr>
        <p:xfrm>
          <a:off x="4926936" y="3038672"/>
          <a:ext cx="3895496" cy="3379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8244408" y="3828869"/>
            <a:ext cx="576064" cy="7522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50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6985000" cy="50006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</a:t>
            </a:r>
            <a:r>
              <a:rPr lang="ru-RU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ИСПОЛНЕНИЕ  БЮДЖЕТА  </a:t>
            </a:r>
            <a:br>
              <a:rPr lang="ru-RU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 «</a:t>
            </a:r>
            <a:r>
              <a:rPr lang="ru-RU" sz="180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Касиновский </a:t>
            </a:r>
            <a:r>
              <a:rPr lang="ru-RU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сельсовет» </a:t>
            </a:r>
            <a:r>
              <a:rPr lang="ru-RU" sz="18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Щигровского</a:t>
            </a:r>
            <a:r>
              <a:rPr lang="ru-RU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района Курской области  ЗА 2014 ГОД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1509" name="Группа 235"/>
          <p:cNvGrpSpPr>
            <a:grpSpLocks/>
          </p:cNvGrpSpPr>
          <p:nvPr/>
        </p:nvGrpSpPr>
        <p:grpSpPr bwMode="auto">
          <a:xfrm>
            <a:off x="2451" y="1088900"/>
            <a:ext cx="9085062" cy="6092887"/>
            <a:chOff x="25699" y="1030076"/>
            <a:chExt cx="9082805" cy="5832648"/>
          </a:xfrm>
        </p:grpSpPr>
        <p:sp>
          <p:nvSpPr>
            <p:cNvPr id="188" name="AutoShape 15"/>
            <p:cNvSpPr>
              <a:spLocks noChangeArrowheads="1"/>
            </p:cNvSpPr>
            <p:nvPr/>
          </p:nvSpPr>
          <p:spPr bwMode="gray">
            <a:xfrm>
              <a:off x="4464496" y="1030076"/>
              <a:ext cx="4644008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chemeClr val="bg2">
                <a:lumMod val="75000"/>
                <a:alpha val="62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8236" y="5526973"/>
              <a:ext cx="2518736" cy="965006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662" y="3501219"/>
              <a:ext cx="2231470" cy="2094139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561" name="AutoShape 6"/>
            <p:cNvSpPr>
              <a:spLocks noChangeArrowheads="1"/>
            </p:cNvSpPr>
            <p:nvPr/>
          </p:nvSpPr>
          <p:spPr bwMode="gray">
            <a:xfrm>
              <a:off x="3492500" y="1844862"/>
              <a:ext cx="2232025" cy="1800857"/>
            </a:xfrm>
            <a:prstGeom prst="can">
              <a:avLst>
                <a:gd name="adj" fmla="val 18523"/>
              </a:avLst>
            </a:prstGeom>
            <a:gradFill rotWithShape="1">
              <a:gsLst>
                <a:gs pos="0">
                  <a:srgbClr val="099B4E"/>
                </a:gs>
                <a:gs pos="50000">
                  <a:srgbClr val="12DF73"/>
                </a:gs>
                <a:gs pos="100000">
                  <a:srgbClr val="17FF8A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" name="AutoShape 15"/>
            <p:cNvSpPr>
              <a:spLocks noChangeArrowheads="1"/>
            </p:cNvSpPr>
            <p:nvPr/>
          </p:nvSpPr>
          <p:spPr bwMode="gray">
            <a:xfrm>
              <a:off x="25699" y="1030076"/>
              <a:ext cx="3466801" cy="5711293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rgbClr val="99FF99">
                <a:alpha val="26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r>
                <a:rPr lang="ru-RU" b="1" dirty="0">
                  <a:cs typeface="+mn-cs"/>
                </a:rPr>
                <a:t> </a:t>
              </a:r>
              <a:r>
                <a:rPr lang="ru-RU" b="1" dirty="0" smtClean="0">
                  <a:cs typeface="+mn-cs"/>
                </a:rPr>
                <a:t>                    </a:t>
              </a:r>
              <a:r>
                <a:rPr lang="ru-RU" sz="1200" dirty="0" smtClean="0">
                  <a:cs typeface="+mn-cs"/>
                </a:rPr>
                <a:t>1221,1</a:t>
              </a:r>
              <a:endParaRPr lang="ru-RU" sz="1200" dirty="0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276815" y="1183685"/>
              <a:ext cx="2590156" cy="57596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566" name="Text Box 18"/>
            <p:cNvSpPr txBox="1">
              <a:spLocks noChangeArrowheads="1"/>
            </p:cNvSpPr>
            <p:nvPr/>
          </p:nvSpPr>
          <p:spPr bwMode="gray">
            <a:xfrm>
              <a:off x="3705334" y="1268788"/>
              <a:ext cx="1779145" cy="35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ru-RU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67" name="Text Box 7"/>
            <p:cNvSpPr txBox="1">
              <a:spLocks noChangeArrowheads="1"/>
            </p:cNvSpPr>
            <p:nvPr/>
          </p:nvSpPr>
          <p:spPr bwMode="gray">
            <a:xfrm>
              <a:off x="3563898" y="4010228"/>
              <a:ext cx="2160380" cy="140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7473,5</a:t>
              </a: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1568" name="Text Box 7"/>
            <p:cNvSpPr txBox="1">
              <a:spLocks noChangeArrowheads="1"/>
            </p:cNvSpPr>
            <p:nvPr/>
          </p:nvSpPr>
          <p:spPr bwMode="gray">
            <a:xfrm>
              <a:off x="3564081" y="2150211"/>
              <a:ext cx="2160051" cy="140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14094,1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 bwMode="auto">
            <a:xfrm>
              <a:off x="881562" y="1494732"/>
              <a:ext cx="2395038" cy="576064"/>
            </a:xfrm>
            <a:prstGeom prst="rect">
              <a:avLst/>
            </a:prstGeom>
            <a:solidFill>
              <a:srgbClr val="27F98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Налог на доходы физических лиц </a:t>
              </a:r>
            </a:p>
          </p:txBody>
        </p:sp>
        <p:grpSp>
          <p:nvGrpSpPr>
            <p:cNvPr id="21572" name="Группа 168"/>
            <p:cNvGrpSpPr>
              <a:grpSpLocks/>
            </p:cNvGrpSpPr>
            <p:nvPr/>
          </p:nvGrpSpPr>
          <p:grpSpPr bwMode="auto">
            <a:xfrm>
              <a:off x="881562" y="2397198"/>
              <a:ext cx="2429790" cy="840097"/>
              <a:chOff x="702050" y="1029046"/>
              <a:chExt cx="2429790" cy="840097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02050" y="1029046"/>
                <a:ext cx="2429790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Налоги на совокупный доход </a:t>
                </a: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02050" y="1581111"/>
                <a:ext cx="242979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endParaRPr lang="ru-RU" sz="1600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/>
                <a:endParaRPr lang="ru-RU" sz="1600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/>
                <a:endParaRPr lang="ru-RU" sz="1600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/>
                <a:endParaRPr lang="ru-RU" sz="1600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/>
                <a:endParaRPr lang="ru-RU" sz="1600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174" name="Прямоугольник 173"/>
            <p:cNvSpPr/>
            <p:nvPr/>
          </p:nvSpPr>
          <p:spPr bwMode="auto">
            <a:xfrm>
              <a:off x="881562" y="3261362"/>
              <a:ext cx="2429790" cy="576064"/>
            </a:xfrm>
            <a:prstGeom prst="rect">
              <a:avLst/>
            </a:prstGeom>
            <a:solidFill>
              <a:srgbClr val="27F98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Финансовая помощь от других бюджетов бюджетной системы</a:t>
              </a:r>
            </a:p>
          </p:txBody>
        </p:sp>
        <p:grpSp>
          <p:nvGrpSpPr>
            <p:cNvPr id="21574" name="Группа 176"/>
            <p:cNvGrpSpPr>
              <a:grpSpLocks/>
            </p:cNvGrpSpPr>
            <p:nvPr/>
          </p:nvGrpSpPr>
          <p:grpSpPr bwMode="auto">
            <a:xfrm>
              <a:off x="881562" y="4154119"/>
              <a:ext cx="2443820" cy="864096"/>
              <a:chOff x="702050" y="625727"/>
              <a:chExt cx="2443820" cy="864096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02050" y="625727"/>
                <a:ext cx="2443820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03467" y="1201791"/>
                <a:ext cx="2442403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3558,7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575" name="Группа 203"/>
            <p:cNvGrpSpPr>
              <a:grpSpLocks/>
            </p:cNvGrpSpPr>
            <p:nvPr/>
          </p:nvGrpSpPr>
          <p:grpSpPr bwMode="auto">
            <a:xfrm>
              <a:off x="5955955" y="2266031"/>
              <a:ext cx="2381594" cy="782266"/>
              <a:chOff x="6639523" y="3862437"/>
              <a:chExt cx="2381594" cy="93871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39523" y="3862437"/>
                <a:ext cx="2376264" cy="64744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59216" y="4513123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171,0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8" name="Прямоугольник 207"/>
              <p:cNvSpPr/>
              <p:nvPr/>
            </p:nvSpPr>
            <p:spPr>
              <a:xfrm>
                <a:off x="7825917" y="4526534"/>
                <a:ext cx="1195200" cy="2688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6,73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576" name="Группа 208"/>
            <p:cNvGrpSpPr>
              <a:grpSpLocks/>
            </p:cNvGrpSpPr>
            <p:nvPr/>
          </p:nvGrpSpPr>
          <p:grpSpPr bwMode="auto">
            <a:xfrm>
              <a:off x="5932709" y="1522609"/>
              <a:ext cx="2396896" cy="746823"/>
              <a:chOff x="6616277" y="2019833"/>
              <a:chExt cx="2396896" cy="896189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23456" y="2019833"/>
                <a:ext cx="2376264" cy="5760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400">
                    <a:latin typeface="Times New Roman" pitchFamily="18" charset="0"/>
                    <a:cs typeface="Times New Roman" pitchFamily="18" charset="0"/>
                  </a:rPr>
                  <a:t>Жилищно-коммунальное хозяйство</a:t>
                </a:r>
                <a:endParaRPr lang="ru-RU" sz="1400">
                  <a:latin typeface="Verdana" pitchFamily="34" charset="0"/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16277" y="2627989"/>
                <a:ext cx="1188640" cy="2880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58,4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3" name="Прямоугольник 212"/>
              <p:cNvSpPr>
                <a:spLocks/>
              </p:cNvSpPr>
              <p:nvPr/>
            </p:nvSpPr>
            <p:spPr>
              <a:xfrm>
                <a:off x="7817973" y="2623908"/>
                <a:ext cx="1195200" cy="28803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2,3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600" dirty="0" smtClean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</a:t>
                </a:r>
                <a:endParaRPr lang="ru-RU" sz="1600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1577" name="Группа 213"/>
            <p:cNvGrpSpPr>
              <a:grpSpLocks/>
            </p:cNvGrpSpPr>
            <p:nvPr/>
          </p:nvGrpSpPr>
          <p:grpSpPr bwMode="auto">
            <a:xfrm>
              <a:off x="5955955" y="3041450"/>
              <a:ext cx="2390531" cy="730576"/>
              <a:chOff x="6639523" y="2891932"/>
              <a:chExt cx="2390531" cy="876691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53790" y="2891932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 и кинематография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39523" y="3456971"/>
                <a:ext cx="1173109" cy="2880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418,3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8" name="Прямоугольник 217"/>
              <p:cNvSpPr/>
              <p:nvPr/>
            </p:nvSpPr>
            <p:spPr>
              <a:xfrm>
                <a:off x="7820587" y="3439803"/>
                <a:ext cx="1195200" cy="32882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16,46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2" name="Прямоугольник 221"/>
            <p:cNvSpPr/>
            <p:nvPr/>
          </p:nvSpPr>
          <p:spPr>
            <a:xfrm>
              <a:off x="7164288" y="5457955"/>
              <a:ext cx="720080" cy="7200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21581" name="Группа 223"/>
            <p:cNvGrpSpPr>
              <a:grpSpLocks/>
            </p:cNvGrpSpPr>
            <p:nvPr/>
          </p:nvGrpSpPr>
          <p:grpSpPr bwMode="auto">
            <a:xfrm>
              <a:off x="5940152" y="4517860"/>
              <a:ext cx="2383840" cy="835484"/>
              <a:chOff x="6623720" y="2762612"/>
              <a:chExt cx="2383840" cy="1002580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39522" y="2762612"/>
                <a:ext cx="2360197" cy="71034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300">
                    <a:latin typeface="Times New Roman" pitchFamily="18" charset="0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23720" y="3477160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531,0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" name="Прямоугольник 227"/>
              <p:cNvSpPr/>
              <p:nvPr/>
            </p:nvSpPr>
            <p:spPr>
              <a:xfrm>
                <a:off x="7812360" y="3477160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20,89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582" name="Группа 228"/>
            <p:cNvGrpSpPr>
              <a:grpSpLocks/>
            </p:cNvGrpSpPr>
            <p:nvPr/>
          </p:nvGrpSpPr>
          <p:grpSpPr bwMode="auto">
            <a:xfrm>
              <a:off x="5984362" y="5365957"/>
              <a:ext cx="2332053" cy="874965"/>
              <a:chOff x="6667930" y="2829820"/>
              <a:chExt cx="2332053" cy="1049957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67930" y="2829820"/>
                <a:ext cx="2332053" cy="6711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endParaRPr lang="ru-RU" sz="140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67931" y="3505693"/>
                <a:ext cx="1150042" cy="374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endParaRPr lang="ru-RU" sz="1600" b="1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/>
                <a:endParaRPr lang="ru-RU" sz="1600" b="1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33" name="Прямоугольник 232"/>
              <p:cNvSpPr/>
              <p:nvPr/>
            </p:nvSpPr>
            <p:spPr>
              <a:xfrm>
                <a:off x="7812360" y="3501007"/>
                <a:ext cx="1187359" cy="378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endParaRPr lang="ru-RU" sz="160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8785" y="1183685"/>
              <a:ext cx="2521911" cy="357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b="1" dirty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/>
              <a:r>
                <a:rPr lang="ru-RU" b="1" dirty="0" smtClean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4792</a:t>
              </a:r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/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39978" y="1183685"/>
              <a:ext cx="2520324" cy="357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b="1" dirty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/>
              <a:r>
                <a:rPr lang="ru-RU" b="1" dirty="0" smtClean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2541,0</a:t>
              </a:r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/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1585" name="Прямоугольник 150"/>
            <p:cNvSpPr>
              <a:spLocks noChangeArrowheads="1"/>
            </p:cNvSpPr>
            <p:nvPr/>
          </p:nvSpPr>
          <p:spPr bwMode="auto">
            <a:xfrm>
              <a:off x="3811670" y="5802037"/>
              <a:ext cx="1672809" cy="707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340 </a:t>
              </a:r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202882" y="1366464"/>
            <a:ext cx="720080" cy="9027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06541" y="2268778"/>
            <a:ext cx="720080" cy="902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02556" y="1352873"/>
            <a:ext cx="720080" cy="902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12851" y="3217274"/>
            <a:ext cx="720080" cy="9027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397881" y="2156530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342911" y="1378430"/>
            <a:ext cx="576064" cy="73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367561" y="3781994"/>
            <a:ext cx="576064" cy="72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8388424" y="4653135"/>
            <a:ext cx="576064" cy="74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388424" y="5495712"/>
            <a:ext cx="576064" cy="74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962594" y="3932629"/>
            <a:ext cx="2338551" cy="3618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расходы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989215" y="4377682"/>
            <a:ext cx="1207414" cy="2486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1362,3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152554" y="4351200"/>
            <a:ext cx="1224978" cy="2707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53,61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1546" name="TextBox 57"/>
          <p:cNvSpPr txBox="1">
            <a:spLocks noChangeArrowheads="1"/>
          </p:cNvSpPr>
          <p:nvPr/>
        </p:nvSpPr>
        <p:spPr bwMode="auto">
          <a:xfrm>
            <a:off x="8056563" y="549275"/>
            <a:ext cx="1087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02556" y="4144875"/>
            <a:ext cx="712081" cy="879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407338" y="2966538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 bwMode="auto">
          <a:xfrm>
            <a:off x="946961" y="1985786"/>
            <a:ext cx="2376264" cy="300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12,2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6840538" cy="50006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БЮДЖЕТ МО «</a:t>
            </a:r>
            <a:r>
              <a:rPr lang="ru-RU" sz="2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Касиновский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сельсовет» </a:t>
            </a:r>
            <a:r>
              <a:rPr lang="ru-RU" sz="2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Щигровского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района Курской области на 2015 ГОД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0" name="Группа 235"/>
          <p:cNvGrpSpPr>
            <a:grpSpLocks/>
          </p:cNvGrpSpPr>
          <p:nvPr/>
        </p:nvGrpSpPr>
        <p:grpSpPr bwMode="auto">
          <a:xfrm>
            <a:off x="58291" y="679768"/>
            <a:ext cx="9144063" cy="6092887"/>
            <a:chOff x="0" y="908720"/>
            <a:chExt cx="9143425" cy="5832747"/>
          </a:xfrm>
        </p:grpSpPr>
        <p:sp>
          <p:nvSpPr>
            <p:cNvPr id="188" name="AutoShape 15"/>
            <p:cNvSpPr>
              <a:spLocks noChangeArrowheads="1"/>
            </p:cNvSpPr>
            <p:nvPr/>
          </p:nvSpPr>
          <p:spPr bwMode="gray">
            <a:xfrm>
              <a:off x="4499417" y="908819"/>
              <a:ext cx="4644008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chemeClr val="bg2">
                <a:lumMod val="75000"/>
                <a:alpha val="62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8250" y="5526847"/>
              <a:ext cx="2520774" cy="965022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703" y="3501059"/>
              <a:ext cx="2231869" cy="2094175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70" name="AutoShape 6"/>
            <p:cNvSpPr>
              <a:spLocks noChangeArrowheads="1"/>
            </p:cNvSpPr>
            <p:nvPr/>
          </p:nvSpPr>
          <p:spPr bwMode="gray">
            <a:xfrm>
              <a:off x="3492280" y="1844877"/>
              <a:ext cx="2231885" cy="1800888"/>
            </a:xfrm>
            <a:prstGeom prst="can">
              <a:avLst>
                <a:gd name="adj" fmla="val 18523"/>
              </a:avLst>
            </a:prstGeom>
            <a:gradFill rotWithShape="1">
              <a:gsLst>
                <a:gs pos="0">
                  <a:srgbClr val="099B4E"/>
                </a:gs>
                <a:gs pos="50000">
                  <a:srgbClr val="12DF73"/>
                </a:gs>
                <a:gs pos="100000">
                  <a:srgbClr val="17FF8A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" name="AutoShape 15"/>
            <p:cNvSpPr>
              <a:spLocks noChangeArrowheads="1"/>
            </p:cNvSpPr>
            <p:nvPr/>
          </p:nvSpPr>
          <p:spPr bwMode="gray">
            <a:xfrm>
              <a:off x="0" y="908720"/>
              <a:ext cx="3491880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rgbClr val="99FF99">
                <a:alpha val="26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276818" y="1183486"/>
              <a:ext cx="2592206" cy="57597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75" name="Text Box 18"/>
            <p:cNvSpPr txBox="1">
              <a:spLocks noChangeArrowheads="1"/>
            </p:cNvSpPr>
            <p:nvPr/>
          </p:nvSpPr>
          <p:spPr bwMode="gray">
            <a:xfrm>
              <a:off x="3703826" y="1268590"/>
              <a:ext cx="1779463" cy="35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ru-RU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76" name="Text Box 7"/>
            <p:cNvSpPr txBox="1">
              <a:spLocks noChangeArrowheads="1"/>
            </p:cNvSpPr>
            <p:nvPr/>
          </p:nvSpPr>
          <p:spPr bwMode="gray">
            <a:xfrm>
              <a:off x="3563713" y="4010501"/>
              <a:ext cx="2160452" cy="166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4241,2</a:t>
              </a: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/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77" name="Text Box 7"/>
            <p:cNvSpPr txBox="1">
              <a:spLocks noChangeArrowheads="1"/>
            </p:cNvSpPr>
            <p:nvPr/>
          </p:nvSpPr>
          <p:spPr bwMode="gray">
            <a:xfrm>
              <a:off x="3564135" y="2148508"/>
              <a:ext cx="2160437" cy="140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2174,6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78" name="Группа 167"/>
            <p:cNvGrpSpPr>
              <a:grpSpLocks/>
            </p:cNvGrpSpPr>
            <p:nvPr/>
          </p:nvGrpSpPr>
          <p:grpSpPr bwMode="auto">
            <a:xfrm>
              <a:off x="968952" y="1780922"/>
              <a:ext cx="2376264" cy="864096"/>
              <a:chOff x="789440" y="1492890"/>
              <a:chExt cx="2376264" cy="864096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89440" y="1492890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89440" y="2068954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3,0</a:t>
                </a:r>
                <a:endParaRPr lang="ru-RU" sz="1600" dirty="0">
                  <a:latin typeface="Verdana" pitchFamily="34" charset="0"/>
                </a:endParaRPr>
              </a:p>
            </p:txBody>
          </p:sp>
        </p:grpSp>
        <p:grpSp>
          <p:nvGrpSpPr>
            <p:cNvPr id="22579" name="Группа 168"/>
            <p:cNvGrpSpPr>
              <a:grpSpLocks/>
            </p:cNvGrpSpPr>
            <p:nvPr/>
          </p:nvGrpSpPr>
          <p:grpSpPr bwMode="auto">
            <a:xfrm>
              <a:off x="213241" y="1766507"/>
              <a:ext cx="3098111" cy="1761264"/>
              <a:chOff x="33729" y="398355"/>
              <a:chExt cx="3098111" cy="1761264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55576" y="1295523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endParaRPr lang="ru-RU" sz="140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55576" y="1871587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endParaRPr lang="ru-RU" sz="160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/>
                <a:endParaRPr lang="ru-RU" sz="160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/>
                <a:endParaRPr lang="ru-RU" sz="160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33729" y="398355"/>
                <a:ext cx="720080" cy="86409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80" name="Группа 172"/>
            <p:cNvGrpSpPr>
              <a:grpSpLocks/>
            </p:cNvGrpSpPr>
            <p:nvPr/>
          </p:nvGrpSpPr>
          <p:grpSpPr bwMode="auto">
            <a:xfrm>
              <a:off x="216323" y="3556176"/>
              <a:ext cx="3131841" cy="900165"/>
              <a:chOff x="36811" y="1107904"/>
              <a:chExt cx="3131841" cy="900165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92388" y="110790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Финансовая помощь от других бюджетов бюджетной системы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79160" y="1683975"/>
                <a:ext cx="2389492" cy="32409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267,0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36811" y="1107904"/>
                <a:ext cx="720080" cy="8640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81" name="Группа 176"/>
            <p:cNvGrpSpPr>
              <a:grpSpLocks/>
            </p:cNvGrpSpPr>
            <p:nvPr/>
          </p:nvGrpSpPr>
          <p:grpSpPr bwMode="auto">
            <a:xfrm>
              <a:off x="980365" y="4456341"/>
              <a:ext cx="2376264" cy="940870"/>
              <a:chOff x="800853" y="927949"/>
              <a:chExt cx="2376264" cy="940870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800853" y="927949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800853" y="1504016"/>
                <a:ext cx="2376264" cy="36480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415,0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582" name="Группа 203"/>
            <p:cNvGrpSpPr>
              <a:grpSpLocks/>
            </p:cNvGrpSpPr>
            <p:nvPr/>
          </p:nvGrpSpPr>
          <p:grpSpPr bwMode="auto">
            <a:xfrm>
              <a:off x="5934335" y="3093062"/>
              <a:ext cx="2376773" cy="743971"/>
              <a:chOff x="6617903" y="4854893"/>
              <a:chExt cx="2376773" cy="89276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18412" y="4854893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17903" y="5459630"/>
                <a:ext cx="2376773" cy="2880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583" name="Группа 208"/>
            <p:cNvGrpSpPr>
              <a:grpSpLocks/>
            </p:cNvGrpSpPr>
            <p:nvPr/>
          </p:nvGrpSpPr>
          <p:grpSpPr bwMode="auto">
            <a:xfrm>
              <a:off x="5940152" y="1532785"/>
              <a:ext cx="2389256" cy="780925"/>
              <a:chOff x="6623720" y="2032044"/>
              <a:chExt cx="2389256" cy="937112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23720" y="203204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400">
                    <a:latin typeface="Times New Roman" pitchFamily="18" charset="0"/>
                    <a:cs typeface="Times New Roman" pitchFamily="18" charset="0"/>
                  </a:rPr>
                  <a:t>Жилищно-коммунальное хозяйство</a:t>
                </a:r>
                <a:endParaRPr lang="ru-RU" sz="1400">
                  <a:latin typeface="Verdana" pitchFamily="34" charset="0"/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23720" y="2608108"/>
                <a:ext cx="2389256" cy="36104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00" b="1">
                    <a:latin typeface="Times New Roman" pitchFamily="18" charset="0"/>
                    <a:cs typeface="Times New Roman" pitchFamily="18" charset="0"/>
                  </a:rPr>
                  <a:t>5,0</a:t>
                </a:r>
                <a:endParaRPr lang="ru-RU" sz="1600" b="1">
                  <a:latin typeface="Verdana" pitchFamily="34" charset="0"/>
                </a:endParaRPr>
              </a:p>
            </p:txBody>
          </p:sp>
        </p:grpSp>
        <p:grpSp>
          <p:nvGrpSpPr>
            <p:cNvPr id="22584" name="Группа 213"/>
            <p:cNvGrpSpPr>
              <a:grpSpLocks/>
            </p:cNvGrpSpPr>
            <p:nvPr/>
          </p:nvGrpSpPr>
          <p:grpSpPr bwMode="auto">
            <a:xfrm>
              <a:off x="5934334" y="3864845"/>
              <a:ext cx="2395074" cy="765977"/>
              <a:chOff x="6617902" y="3880004"/>
              <a:chExt cx="2395074" cy="919172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36712" y="388000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17902" y="4456067"/>
                <a:ext cx="2376773" cy="3431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250,0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585" name="Группа 223"/>
            <p:cNvGrpSpPr>
              <a:grpSpLocks/>
            </p:cNvGrpSpPr>
            <p:nvPr/>
          </p:nvGrpSpPr>
          <p:grpSpPr bwMode="auto">
            <a:xfrm>
              <a:off x="5940152" y="4630819"/>
              <a:ext cx="2376000" cy="766391"/>
              <a:chOff x="6623720" y="2898165"/>
              <a:chExt cx="2376000" cy="919669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23720" y="2898165"/>
                <a:ext cx="2376000" cy="57479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endParaRPr lang="ru-RU" sz="130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36711" y="3477160"/>
                <a:ext cx="2357964" cy="3406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endParaRPr lang="ru-RU" sz="1600" b="1">
                  <a:latin typeface="Verdana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22586" name="Группа 228"/>
            <p:cNvGrpSpPr>
              <a:grpSpLocks/>
            </p:cNvGrpSpPr>
            <p:nvPr/>
          </p:nvGrpSpPr>
          <p:grpSpPr bwMode="auto">
            <a:xfrm>
              <a:off x="5940151" y="5397210"/>
              <a:ext cx="2403256" cy="768093"/>
              <a:chOff x="6623719" y="2867328"/>
              <a:chExt cx="2403256" cy="921712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23720" y="2867328"/>
                <a:ext cx="2403255" cy="63368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23719" y="3501008"/>
                <a:ext cx="2403256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00" b="1">
                    <a:latin typeface="Times New Roman" pitchFamily="18" charset="0"/>
                    <a:cs typeface="Times New Roman" pitchFamily="18" charset="0"/>
                  </a:rPr>
                  <a:t>69,3</a:t>
                </a:r>
                <a:endParaRPr lang="ru-RU" sz="1600" b="1">
                  <a:latin typeface="Verdana" pitchFamily="34" charset="0"/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821" y="1183486"/>
              <a:ext cx="2520774" cy="357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b="1" dirty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/>
              <a:r>
                <a:rPr lang="ru-RU" b="1" dirty="0" smtClean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685,0</a:t>
              </a:r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/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457" y="976804"/>
              <a:ext cx="2520774" cy="563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b="1" dirty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/>
              <a:r>
                <a:rPr lang="ru-RU" b="1" dirty="0" smtClean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1336,0</a:t>
              </a:r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89" name="Прямоугольник 150"/>
            <p:cNvSpPr>
              <a:spLocks noChangeArrowheads="1"/>
            </p:cNvSpPr>
            <p:nvPr/>
          </p:nvSpPr>
          <p:spPr bwMode="auto">
            <a:xfrm>
              <a:off x="3878439" y="5801916"/>
              <a:ext cx="1606438" cy="707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315 </a:t>
              </a:r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</a:p>
          </p:txBody>
        </p:sp>
      </p:grpSp>
      <p:sp>
        <p:nvSpPr>
          <p:cNvPr id="78" name="Прямоугольник 77"/>
          <p:cNvSpPr/>
          <p:nvPr/>
        </p:nvSpPr>
        <p:spPr>
          <a:xfrm>
            <a:off x="8390031" y="3046923"/>
            <a:ext cx="576064" cy="72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388424" y="1460968"/>
            <a:ext cx="576064" cy="73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362774" y="2232815"/>
            <a:ext cx="576064" cy="73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388424" y="4653135"/>
            <a:ext cx="576064" cy="7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390031" y="5453804"/>
            <a:ext cx="576064" cy="741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61166" y="2594577"/>
            <a:ext cx="720080" cy="9027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986510" y="2232815"/>
            <a:ext cx="2376264" cy="501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980807" y="2734320"/>
            <a:ext cx="2379023" cy="3116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1011,7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5" name="TextBox 57"/>
          <p:cNvSpPr txBox="1">
            <a:spLocks noChangeArrowheads="1"/>
          </p:cNvSpPr>
          <p:nvPr/>
        </p:nvSpPr>
        <p:spPr bwMode="auto">
          <a:xfrm>
            <a:off x="8056563" y="549275"/>
            <a:ext cx="1087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тыс.рублей. рублей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359831" y="3885860"/>
            <a:ext cx="576064" cy="72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1047163" y="5474443"/>
            <a:ext cx="2354570" cy="601761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Дефицит бюджета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651,0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77632" y="4489288"/>
            <a:ext cx="712081" cy="879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7056438" cy="50006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ПАРАМЕТРЫ  БЮДЖЕТА </a:t>
            </a:r>
            <a:b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 «</a:t>
            </a:r>
            <a:r>
              <a:rPr lang="ru-RU" sz="2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Касиновский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сельсовет»иЩигровского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района Курской области на 2015 год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4578" name="Группа 235"/>
          <p:cNvGrpSpPr>
            <a:grpSpLocks/>
          </p:cNvGrpSpPr>
          <p:nvPr/>
        </p:nvGrpSpPr>
        <p:grpSpPr bwMode="auto">
          <a:xfrm>
            <a:off x="61848" y="803768"/>
            <a:ext cx="9144063" cy="6091581"/>
            <a:chOff x="0" y="908720"/>
            <a:chExt cx="9143425" cy="5832747"/>
          </a:xfrm>
        </p:grpSpPr>
        <p:sp>
          <p:nvSpPr>
            <p:cNvPr id="188" name="AutoShape 15"/>
            <p:cNvSpPr>
              <a:spLocks noChangeArrowheads="1"/>
            </p:cNvSpPr>
            <p:nvPr/>
          </p:nvSpPr>
          <p:spPr bwMode="gray">
            <a:xfrm>
              <a:off x="4499417" y="908819"/>
              <a:ext cx="4644008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chemeClr val="bg2">
                <a:lumMod val="75000"/>
                <a:alpha val="62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7868" y="5527670"/>
              <a:ext cx="2520774" cy="965229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321" y="3501447"/>
              <a:ext cx="2231869" cy="2094624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4612" name="AutoShape 6"/>
            <p:cNvSpPr>
              <a:spLocks noChangeArrowheads="1"/>
            </p:cNvSpPr>
            <p:nvPr/>
          </p:nvSpPr>
          <p:spPr bwMode="gray">
            <a:xfrm>
              <a:off x="3492280" y="1844877"/>
              <a:ext cx="2231885" cy="1800888"/>
            </a:xfrm>
            <a:prstGeom prst="can">
              <a:avLst>
                <a:gd name="adj" fmla="val 18523"/>
              </a:avLst>
            </a:prstGeom>
            <a:gradFill rotWithShape="1">
              <a:gsLst>
                <a:gs pos="0">
                  <a:srgbClr val="099B4E"/>
                </a:gs>
                <a:gs pos="50000">
                  <a:srgbClr val="12DF73"/>
                </a:gs>
                <a:gs pos="100000">
                  <a:srgbClr val="17FF8A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2" name="AutoShape 15"/>
            <p:cNvSpPr>
              <a:spLocks noChangeArrowheads="1"/>
            </p:cNvSpPr>
            <p:nvPr/>
          </p:nvSpPr>
          <p:spPr bwMode="gray">
            <a:xfrm>
              <a:off x="0" y="908720"/>
              <a:ext cx="3491880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rgbClr val="99FF99">
                <a:alpha val="26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276436" y="1183377"/>
              <a:ext cx="2592206" cy="576097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4617" name="Text Box 18"/>
            <p:cNvSpPr txBox="1">
              <a:spLocks noChangeArrowheads="1"/>
            </p:cNvSpPr>
            <p:nvPr/>
          </p:nvSpPr>
          <p:spPr bwMode="gray">
            <a:xfrm>
              <a:off x="3705031" y="1268499"/>
              <a:ext cx="1779463" cy="35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ru-RU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18" name="Text Box 7"/>
            <p:cNvSpPr txBox="1">
              <a:spLocks noChangeArrowheads="1"/>
            </p:cNvSpPr>
            <p:nvPr/>
          </p:nvSpPr>
          <p:spPr bwMode="gray">
            <a:xfrm>
              <a:off x="3563713" y="4010501"/>
              <a:ext cx="2160452" cy="140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4241,2</a:t>
              </a:r>
              <a:endParaRPr lang="ru-RU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4619" name="Text Box 7"/>
            <p:cNvSpPr txBox="1">
              <a:spLocks noChangeArrowheads="1"/>
            </p:cNvSpPr>
            <p:nvPr/>
          </p:nvSpPr>
          <p:spPr bwMode="gray">
            <a:xfrm>
              <a:off x="3563753" y="2148606"/>
              <a:ext cx="2160437" cy="1403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2174,6</a:t>
              </a:r>
              <a:endParaRPr lang="en-US" b="1" dirty="0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4620" name="Группа 167"/>
            <p:cNvGrpSpPr>
              <a:grpSpLocks/>
            </p:cNvGrpSpPr>
            <p:nvPr/>
          </p:nvGrpSpPr>
          <p:grpSpPr bwMode="auto">
            <a:xfrm>
              <a:off x="935088" y="1772816"/>
              <a:ext cx="2376264" cy="864096"/>
              <a:chOff x="755576" y="1484784"/>
              <a:chExt cx="2376264" cy="864096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55576" y="148478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55576" y="2060848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3,0</a:t>
                </a:r>
                <a:endParaRPr lang="ru-RU" sz="1600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4621" name="Группа 168"/>
            <p:cNvGrpSpPr>
              <a:grpSpLocks/>
            </p:cNvGrpSpPr>
            <p:nvPr/>
          </p:nvGrpSpPr>
          <p:grpSpPr bwMode="auto">
            <a:xfrm>
              <a:off x="179377" y="1758401"/>
              <a:ext cx="3131975" cy="1958631"/>
              <a:chOff x="-135" y="390249"/>
              <a:chExt cx="3131975" cy="1958631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55576" y="148478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55576" y="2060848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415,0</a:t>
                </a:r>
                <a:endParaRPr 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-135" y="390249"/>
                <a:ext cx="720080" cy="86409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622" name="Группа 172"/>
            <p:cNvGrpSpPr>
              <a:grpSpLocks/>
            </p:cNvGrpSpPr>
            <p:nvPr/>
          </p:nvGrpSpPr>
          <p:grpSpPr bwMode="auto">
            <a:xfrm>
              <a:off x="179512" y="3933056"/>
              <a:ext cx="3131840" cy="864096"/>
              <a:chOff x="0" y="1484784"/>
              <a:chExt cx="3131840" cy="864096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55576" y="148478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Финансовая помощь от других бюджетов бюджетной системы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55576" y="2060848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endParaRPr lang="ru-RU" sz="1600" dirty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/>
                <a:r>
                  <a:rPr lang="ru-RU" sz="1600" dirty="0" smtClean="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267,0</a:t>
                </a:r>
                <a:endParaRPr lang="ru-RU" sz="1600" dirty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/>
                <a:endParaRPr lang="ru-RU" sz="1600" dirty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0" y="1484784"/>
                <a:ext cx="720080" cy="8640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623" name="Группа 176"/>
            <p:cNvGrpSpPr>
              <a:grpSpLocks/>
            </p:cNvGrpSpPr>
            <p:nvPr/>
          </p:nvGrpSpPr>
          <p:grpSpPr bwMode="auto">
            <a:xfrm>
              <a:off x="179512" y="5013176"/>
              <a:ext cx="3131840" cy="864096"/>
              <a:chOff x="0" y="1484784"/>
              <a:chExt cx="3131840" cy="864096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55576" y="148478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Дефицит бюджета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55575" y="2060848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endParaRPr lang="ru-RU" sz="1600" dirty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/>
                <a:r>
                  <a:rPr lang="ru-RU" sz="1600" dirty="0" smtClean="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651,0</a:t>
                </a:r>
                <a:endParaRPr lang="ru-RU" sz="1600" dirty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/>
                <a:endParaRPr lang="ru-RU" sz="1600" dirty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0" y="1484784"/>
                <a:ext cx="720080" cy="86409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624" name="Группа 203"/>
            <p:cNvGrpSpPr>
              <a:grpSpLocks/>
            </p:cNvGrpSpPr>
            <p:nvPr/>
          </p:nvGrpSpPr>
          <p:grpSpPr bwMode="auto">
            <a:xfrm>
              <a:off x="5953144" y="3053319"/>
              <a:ext cx="2357964" cy="811528"/>
              <a:chOff x="6636712" y="4807193"/>
              <a:chExt cx="2357964" cy="973835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36713" y="4807193"/>
                <a:ext cx="2357963" cy="6237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36712" y="5459628"/>
                <a:ext cx="2357963" cy="3214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endParaRPr lang="ru-RU" sz="1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625" name="Группа 208"/>
            <p:cNvGrpSpPr>
              <a:grpSpLocks/>
            </p:cNvGrpSpPr>
            <p:nvPr/>
          </p:nvGrpSpPr>
          <p:grpSpPr bwMode="auto">
            <a:xfrm>
              <a:off x="5940152" y="1532788"/>
              <a:ext cx="2376264" cy="745449"/>
              <a:chOff x="6623720" y="2032044"/>
              <a:chExt cx="2376264" cy="894539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23720" y="203204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Жилищно-коммунальное хозяйство</a:t>
                </a:r>
                <a:endParaRPr lang="ru-RU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33089" y="2638551"/>
                <a:ext cx="2361587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5,0</a:t>
                </a:r>
                <a:endParaRPr lang="ru-RU" sz="16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4626" name="Группа 213"/>
            <p:cNvGrpSpPr>
              <a:grpSpLocks/>
            </p:cNvGrpSpPr>
            <p:nvPr/>
          </p:nvGrpSpPr>
          <p:grpSpPr bwMode="auto">
            <a:xfrm>
              <a:off x="5940152" y="3864845"/>
              <a:ext cx="2389256" cy="765977"/>
              <a:chOff x="6623720" y="3880004"/>
              <a:chExt cx="2389256" cy="919172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36712" y="388000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23720" y="4464984"/>
                <a:ext cx="2389256" cy="33419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250,0</a:t>
                </a:r>
                <a:endParaRPr lang="ru-RU" sz="1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627" name="Группа 223"/>
            <p:cNvGrpSpPr>
              <a:grpSpLocks/>
            </p:cNvGrpSpPr>
            <p:nvPr/>
          </p:nvGrpSpPr>
          <p:grpSpPr bwMode="auto">
            <a:xfrm>
              <a:off x="5940152" y="4630820"/>
              <a:ext cx="2376000" cy="722522"/>
              <a:chOff x="6623720" y="2898165"/>
              <a:chExt cx="2376000" cy="867026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23720" y="2898165"/>
                <a:ext cx="2376000" cy="57479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endParaRPr lang="ru-RU" sz="13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23720" y="3477160"/>
                <a:ext cx="2370954" cy="2880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endParaRPr lang="ru-RU" sz="16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24628" name="Группа 228"/>
            <p:cNvGrpSpPr>
              <a:grpSpLocks/>
            </p:cNvGrpSpPr>
            <p:nvPr/>
          </p:nvGrpSpPr>
          <p:grpSpPr bwMode="auto">
            <a:xfrm>
              <a:off x="5940152" y="5353343"/>
              <a:ext cx="2399699" cy="811960"/>
              <a:chOff x="6623720" y="2814688"/>
              <a:chExt cx="2399699" cy="974352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23720" y="2814688"/>
                <a:ext cx="2376264" cy="686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23720" y="3501008"/>
                <a:ext cx="2399699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69,3</a:t>
                </a:r>
                <a:endParaRPr lang="ru-RU" sz="16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24629" name="Заголовок 1"/>
            <p:cNvSpPr txBox="1">
              <a:spLocks/>
            </p:cNvSpPr>
            <p:nvPr/>
          </p:nvSpPr>
          <p:spPr bwMode="auto">
            <a:xfrm>
              <a:off x="179377" y="1183793"/>
              <a:ext cx="2520791" cy="35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/>
              <a:r>
                <a:rPr lang="ru-RU" b="1" dirty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/>
              <a:r>
                <a:rPr lang="ru-RU" b="1" dirty="0" smtClean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687,0</a:t>
              </a:r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/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/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4630" name="Заголовок 1"/>
            <p:cNvSpPr txBox="1">
              <a:spLocks/>
            </p:cNvSpPr>
            <p:nvPr/>
          </p:nvSpPr>
          <p:spPr bwMode="auto">
            <a:xfrm>
              <a:off x="5940051" y="1183793"/>
              <a:ext cx="2520791" cy="35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dirty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/>
              <a:r>
                <a:rPr lang="ru-RU" dirty="0" smtClean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1336,0</a:t>
              </a:r>
              <a:endParaRPr lang="ru-RU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/>
              <a:endParaRPr lang="ru-RU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4631" name="Прямоугольник 150"/>
            <p:cNvSpPr>
              <a:spLocks noChangeArrowheads="1"/>
            </p:cNvSpPr>
            <p:nvPr/>
          </p:nvSpPr>
          <p:spPr bwMode="auto">
            <a:xfrm>
              <a:off x="3805036" y="5802798"/>
              <a:ext cx="1679458" cy="707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315 </a:t>
              </a: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</a:p>
          </p:txBody>
        </p:sp>
      </p:grpSp>
      <p:sp>
        <p:nvSpPr>
          <p:cNvPr id="78" name="Прямоугольник 77"/>
          <p:cNvSpPr/>
          <p:nvPr/>
        </p:nvSpPr>
        <p:spPr>
          <a:xfrm>
            <a:off x="8390031" y="3046923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388424" y="1460968"/>
            <a:ext cx="576064" cy="73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362774" y="2232815"/>
            <a:ext cx="576064" cy="730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388424" y="4653135"/>
            <a:ext cx="576064" cy="7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370222" y="5517232"/>
            <a:ext cx="576064" cy="74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61166" y="2795997"/>
            <a:ext cx="720080" cy="9027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002385" y="2248690"/>
            <a:ext cx="2376264" cy="501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981833" y="2731978"/>
            <a:ext cx="2379453" cy="314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1011,7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3" name="TextBox 57"/>
          <p:cNvSpPr txBox="1">
            <a:spLocks noChangeArrowheads="1"/>
          </p:cNvSpPr>
          <p:nvPr/>
        </p:nvSpPr>
        <p:spPr bwMode="auto">
          <a:xfrm>
            <a:off x="8056563" y="549275"/>
            <a:ext cx="1087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тыс.рублей рублей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390031" y="3885860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 txBox="1">
            <a:spLocks/>
          </p:cNvSpPr>
          <p:nvPr/>
        </p:nvSpPr>
        <p:spPr bwMode="auto">
          <a:xfrm>
            <a:off x="0" y="142875"/>
            <a:ext cx="8001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b="1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6674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88306"/>
              </p:ext>
            </p:extLst>
          </p:nvPr>
        </p:nvGraphicFramePr>
        <p:xfrm>
          <a:off x="395288" y="3284538"/>
          <a:ext cx="8569325" cy="2431734"/>
        </p:xfrm>
        <a:graphic>
          <a:graphicData uri="http://schemas.openxmlformats.org/drawingml/2006/table">
            <a:tbl>
              <a:tblPr/>
              <a:tblGrid>
                <a:gridCol w="3416300"/>
                <a:gridCol w="1038225"/>
                <a:gridCol w="992187"/>
                <a:gridCol w="1016000"/>
                <a:gridCol w="944563"/>
                <a:gridCol w="1162050"/>
              </a:tblGrid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год исполнение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уточненный 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прогноз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4768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2541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669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оплаты труда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Cyr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выплаты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553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( коммунальные услуги, хозяйственные расходы, дорожный фонд и др.)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579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1091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6670" name="Заголовок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РОСТ ДОЛИ РАСХОДОВ НА ОПЛАТУ ТРУДА В ОБЩЕМ ОБЪЕМЕ РАСХОДОВ</a:t>
            </a:r>
          </a:p>
        </p:txBody>
      </p:sp>
      <p:sp>
        <p:nvSpPr>
          <p:cNvPr id="26671" name="TextBox 57"/>
          <p:cNvSpPr txBox="1">
            <a:spLocks noChangeArrowheads="1"/>
          </p:cNvSpPr>
          <p:nvPr/>
        </p:nvSpPr>
        <p:spPr bwMode="auto">
          <a:xfrm>
            <a:off x="8056563" y="549275"/>
            <a:ext cx="1087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2" name="Диаграмма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818638"/>
              </p:ext>
            </p:extLst>
          </p:nvPr>
        </p:nvGraphicFramePr>
        <p:xfrm>
          <a:off x="301625" y="1103313"/>
          <a:ext cx="7142163" cy="2249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09538"/>
            <a:ext cx="7380287" cy="563562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</a:t>
            </a:r>
            <a:endParaRPr lang="en-US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TextBox 13"/>
          <p:cNvSpPr txBox="1">
            <a:spLocks noChangeArrowheads="1"/>
          </p:cNvSpPr>
          <p:nvPr/>
        </p:nvSpPr>
        <p:spPr bwMode="auto">
          <a:xfrm>
            <a:off x="8107363" y="549275"/>
            <a:ext cx="1036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2873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099131"/>
              </p:ext>
            </p:extLst>
          </p:nvPr>
        </p:nvGraphicFramePr>
        <p:xfrm>
          <a:off x="250825" y="1125538"/>
          <a:ext cx="8569325" cy="2716106"/>
        </p:xfrm>
        <a:graphic>
          <a:graphicData uri="http://schemas.openxmlformats.org/drawingml/2006/table">
            <a:tbl>
              <a:tblPr/>
              <a:tblGrid>
                <a:gridCol w="3965575"/>
                <a:gridCol w="2003425"/>
                <a:gridCol w="866775"/>
                <a:gridCol w="866775"/>
                <a:gridCol w="866775"/>
              </a:tblGrid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муниципальной программы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2444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 направлению: культура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9F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Муниципальная программа «Развитие культуры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Касиновский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сельсовет»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Щигровского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района Курской области на 2015-2017 годы»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Администрация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Касиновского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сельсовета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Щигровского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района Курской области 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152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Подпрограмма «Искусство» муниципальной программы «Развитие культуры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Касиновский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сельсовет»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Щигровского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района Курской области на 2015-2017 годы»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Администрация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Касиновского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сельсовета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Щигровского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района Курской области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152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0l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68A6EA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B9D0F3"/>
        </a:accent5>
        <a:accent6>
          <a:srgbClr val="00B98A"/>
        </a:accent6>
        <a:hlink>
          <a:srgbClr val="4173F1"/>
        </a:hlink>
        <a:folHlink>
          <a:srgbClr val="A982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cdb2004220l</Template>
  <TotalTime>5235</TotalTime>
  <Words>1058</Words>
  <Application>Microsoft Office PowerPoint</Application>
  <PresentationFormat>Экран (4:3)</PresentationFormat>
  <Paragraphs>316</Paragraphs>
  <Slides>13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cdb2004220l</vt:lpstr>
      <vt:lpstr>Image</vt:lpstr>
      <vt:lpstr>Диаграмма Microsoft Excel</vt:lpstr>
      <vt:lpstr>БЮДЖЕТ ДЛЯ ГРАЖДАН</vt:lpstr>
      <vt:lpstr>Что такое бюджет?</vt:lpstr>
      <vt:lpstr>Этапы бюджетного процесса</vt:lpstr>
      <vt:lpstr>Гражданин, его участие  в бюджетном процессе</vt:lpstr>
      <vt:lpstr>                     ИСПОЛНЕНИЕ  БЮДЖЕТА   МО «Касиновский сельсовет» Щигровского района Курской области  ЗА 2014 ГОД</vt:lpstr>
      <vt:lpstr>  БЮДЖЕТ МО «Касиновский сельсовет» Щигровского района Курской области на 2015 ГОД</vt:lpstr>
      <vt:lpstr>ОСНОВНЫЕ ПАРАМЕТРЫ  БЮДЖЕТА  МО «Касиновский сельсовет»иЩигровского района Курской области на 2015 год</vt:lpstr>
      <vt:lpstr>РОСТ ДОЛИ РАСХОДОВ НА ОПЛАТУ ТРУДА В ОБЩЕМ ОБЪЕМЕ РАСХОДОВ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Спасибо за внимание</vt:lpstr>
    </vt:vector>
  </TitlesOfParts>
  <Company>Министерство финансов Мурманской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ПК-Касиновка</cp:lastModifiedBy>
  <cp:revision>431</cp:revision>
  <cp:lastPrinted>2015-03-20T11:38:41Z</cp:lastPrinted>
  <dcterms:created xsi:type="dcterms:W3CDTF">2013-06-27T09:24:07Z</dcterms:created>
  <dcterms:modified xsi:type="dcterms:W3CDTF">2015-10-08T09:47:25Z</dcterms:modified>
</cp:coreProperties>
</file>