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537" r:id="rId2"/>
    <p:sldId id="538" r:id="rId3"/>
    <p:sldId id="539" r:id="rId4"/>
    <p:sldId id="540" r:id="rId5"/>
    <p:sldId id="560" r:id="rId6"/>
    <p:sldId id="543" r:id="rId7"/>
    <p:sldId id="553" r:id="rId8"/>
    <p:sldId id="514" r:id="rId9"/>
    <p:sldId id="515" r:id="rId10"/>
    <p:sldId id="517" r:id="rId11"/>
    <p:sldId id="518" r:id="rId12"/>
    <p:sldId id="460" r:id="rId13"/>
    <p:sldId id="519" r:id="rId14"/>
    <p:sldId id="526" r:id="rId15"/>
    <p:sldId id="534" r:id="rId16"/>
    <p:sldId id="536" r:id="rId17"/>
    <p:sldId id="352" r:id="rId18"/>
  </p:sldIdLst>
  <p:sldSz cx="9144000" cy="6858000" type="screen4x3"/>
  <p:notesSz cx="6797675" cy="992981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FF66FF"/>
    <a:srgbClr val="FFFF00"/>
    <a:srgbClr val="B71515"/>
    <a:srgbClr val="66CCFF"/>
    <a:srgbClr val="136EB9"/>
    <a:srgbClr val="00CC00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87" autoAdjust="0"/>
    <p:restoredTop sz="93896" autoAdjust="0"/>
  </p:normalViewPr>
  <p:slideViewPr>
    <p:cSldViewPr>
      <p:cViewPr varScale="1">
        <p:scale>
          <a:sx n="69" d="100"/>
          <a:sy n="69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/>
                <a:latin typeface="Calibri" pitchFamily="34" charset="0"/>
              </a:defRPr>
            </a:lvl1pPr>
          </a:lstStyle>
          <a:p>
            <a:pPr>
              <a:defRPr/>
            </a:pPr>
            <a:fld id="{94EC9362-C828-430F-871B-8F7257A10712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/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91D00BE-C175-4CD0-8135-3739C60F7D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446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0063E-D6AA-4AAF-A7BD-0F699CD9D08E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4A04F-A327-4DAE-A74D-AF8BBF3EC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45859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3529C-8D72-4C24-859B-578AFAA065EE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82FC4-7AB5-427F-9D75-91136F48B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5038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CD09A-C6AF-487D-98E0-5F23A8A42A19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0B4B8-7FE1-44CE-ADAF-7843B0225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86754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F1501-CF1F-4031-BA5C-68C85362A90B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DD181-46AB-47E3-84C4-D0878BC63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16568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Заголовок, диаграмм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FC5D8-3801-464C-A8CD-33862E22BF30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B2755-D3E9-405F-A8D3-A22B98A1E0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88812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EFBAA-4F9D-4FA2-A5E7-CCD80FCF450B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384F7-28F7-4422-920C-57B5BA8502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90484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1C451-C7F7-4956-A3D8-CC3AA11DF8DA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8535-75E9-4924-A2C6-83D9D98736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25864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4C9C5-0D82-4F14-969B-17953BD1EE40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42EF3-3E88-46CF-BAB4-8E116C7BFC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04251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1C5A3-F969-4A7C-915C-697A65205433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4754B-3B07-40B0-A7A4-8684CFD75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97414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9F815-58F5-4E45-B9EE-5B3C59A4EE78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9BF0A-F4A4-479E-91F0-823004CCD7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14376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CB19AF-951E-4C9C-A30E-B724F03B7ED0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9F34E-4888-4CD6-B46B-EEDA2932B7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7402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6DE10-3D03-47F9-9191-FB1F0B1499D4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BBB40-47E2-4ED6-9FD6-74CAAEBB8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3585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2D700-9B18-4BFD-9395-ADFC54BF48E2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77E94-31F4-4E61-B39E-9787050E47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33173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9791F-A825-49CF-B7A7-12FE5943092A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A6BC2-C11C-477D-893D-A96D9D8B0C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609575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D1787-BE12-453F-8B89-25B1B6A39200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005A1-1E88-45D3-B368-C7D0D1F623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3626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DADC1-B826-490E-88BE-6141190E1273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FE485-29A8-4420-A937-54AEB50F04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41410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F2072-CC12-4213-B7D0-012866D7D426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AC5B1-22E3-4D5B-9A9D-2B950005AF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50392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BB069B06-EE29-419C-8F48-BAAE46079C05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A1DD531-4122-481C-971D-A60DB6C991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684213" y="1357313"/>
            <a:ext cx="8137525" cy="37861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БЮДЖЕТ ДЛЯ ГРАЖДАН</a:t>
            </a:r>
          </a:p>
          <a:p>
            <a:pPr algn="ctr">
              <a:defRPr/>
            </a:pPr>
            <a:r>
              <a:rPr lang="ru-RU" altLang="ru-RU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МО «</a:t>
            </a:r>
            <a:r>
              <a:rPr lang="ru-RU" altLang="ru-RU" sz="4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Касиновский</a:t>
            </a:r>
            <a:r>
              <a:rPr lang="ru-RU" altLang="ru-RU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сельсовет» </a:t>
            </a:r>
            <a:r>
              <a:rPr lang="ru-RU" altLang="ru-RU" sz="4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Щигровского</a:t>
            </a:r>
            <a:r>
              <a:rPr lang="ru-RU" altLang="ru-RU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района Курской области </a:t>
            </a:r>
          </a:p>
          <a:p>
            <a:pPr algn="ctr">
              <a:defRPr/>
            </a:pPr>
            <a:r>
              <a:rPr lang="ru-RU" altLang="ru-RU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на </a:t>
            </a:r>
            <a:r>
              <a:rPr lang="ru-RU" altLang="ru-RU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2016 </a:t>
            </a:r>
            <a:r>
              <a:rPr lang="ru-RU" altLang="ru-RU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год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0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xfrm>
            <a:off x="250825" y="274638"/>
            <a:ext cx="8435975" cy="993775"/>
          </a:xfrm>
        </p:spPr>
        <p:txBody>
          <a:bodyPr/>
          <a:lstStyle/>
          <a:p>
            <a:r>
              <a:rPr lang="ru-RU" altLang="ru-RU" sz="2400" smtClean="0">
                <a:latin typeface="Arial Black" pitchFamily="34" charset="0"/>
              </a:rPr>
              <a:t>Муниципальные программы, направленные на поддержку отраслей экономики        </a:t>
            </a:r>
            <a:r>
              <a:rPr lang="ru-RU" altLang="ru-RU" sz="2400" smtClean="0"/>
              <a:t/>
            </a:r>
            <a:br>
              <a:rPr lang="ru-RU" altLang="ru-RU" sz="2400" smtClean="0"/>
            </a:br>
            <a:r>
              <a:rPr lang="ru-RU" altLang="ru-RU" sz="2400" smtClean="0"/>
              <a:t>                                                                                                   тыс.рублей</a:t>
            </a:r>
          </a:p>
        </p:txBody>
      </p:sp>
      <p:graphicFrame>
        <p:nvGraphicFramePr>
          <p:cNvPr id="312368" name="Group 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5796754"/>
              </p:ext>
            </p:extLst>
          </p:nvPr>
        </p:nvGraphicFramePr>
        <p:xfrm>
          <a:off x="250825" y="1341438"/>
          <a:ext cx="8713788" cy="2159000"/>
        </p:xfrm>
        <a:graphic>
          <a:graphicData uri="http://schemas.openxmlformats.org/drawingml/2006/table">
            <a:tbl>
              <a:tblPr/>
              <a:tblGrid>
                <a:gridCol w="7200900"/>
                <a:gridCol w="1512888"/>
              </a:tblGrid>
              <a:tr h="103693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программы</a:t>
                      </a: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2016 год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220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Обеспечение качественными услугами ЖКХ населения 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678" marB="4567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5,0</a:t>
                      </a:r>
                    </a:p>
                  </a:txBody>
                  <a:tcPr marT="45678" marB="4567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smtClean="0">
                <a:latin typeface="Arial Black" pitchFamily="34" charset="0"/>
              </a:rPr>
              <a:t>Расходы на содержание аппарата управления в 2016 году, тыс.рублей</a:t>
            </a:r>
          </a:p>
        </p:txBody>
      </p:sp>
      <p:graphicFrame>
        <p:nvGraphicFramePr>
          <p:cNvPr id="319516" name="Group 2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413964"/>
              </p:ext>
            </p:extLst>
          </p:nvPr>
        </p:nvGraphicFramePr>
        <p:xfrm>
          <a:off x="457200" y="1600200"/>
          <a:ext cx="8229600" cy="1233535"/>
        </p:xfrm>
        <a:graphic>
          <a:graphicData uri="http://schemas.openxmlformats.org/drawingml/2006/table">
            <a:tbl>
              <a:tblPr/>
              <a:tblGrid>
                <a:gridCol w="6491288"/>
                <a:gridCol w="1738312"/>
              </a:tblGrid>
              <a:tr h="5326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расходов</a:t>
                      </a:r>
                    </a:p>
                  </a:txBody>
                  <a:tcPr marT="45655" marB="456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2016 год</a:t>
                      </a:r>
                    </a:p>
                  </a:txBody>
                  <a:tcPr marT="45655" marB="456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8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Функционирование администрации </a:t>
                      </a:r>
                      <a:r>
                        <a:rPr kumimoji="0" lang="ru-RU" alt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Касиновского</a:t>
                      </a: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сельсовета </a:t>
                      </a:r>
                      <a:r>
                        <a:rPr kumimoji="0" lang="ru-RU" alt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Щигровского</a:t>
                      </a: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района Курской области</a:t>
                      </a:r>
                    </a:p>
                  </a:txBody>
                  <a:tcPr marT="45655" marB="4565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439,909</a:t>
                      </a:r>
                    </a:p>
                  </a:txBody>
                  <a:tcPr marT="45655" marB="4565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302" name="Picture 5" descr="Adminis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857625"/>
            <a:ext cx="4319587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03" name="Picture 33" descr="i?id=76841b90a535d5bf5d7468b8b62cb188-101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4149725"/>
            <a:ext cx="3382962" cy="253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4" name="WordArt 34"/>
          <p:cNvSpPr>
            <a:spLocks noChangeArrowheads="1" noChangeShapeType="1" noTextEdit="1"/>
          </p:cNvSpPr>
          <p:nvPr/>
        </p:nvSpPr>
        <p:spPr bwMode="auto">
          <a:xfrm>
            <a:off x="7524750" y="4365625"/>
            <a:ext cx="12287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2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2305" name="WordArt 35"/>
          <p:cNvSpPr>
            <a:spLocks noChangeArrowheads="1" noChangeShapeType="1" noTextEdit="1"/>
          </p:cNvSpPr>
          <p:nvPr/>
        </p:nvSpPr>
        <p:spPr bwMode="auto">
          <a:xfrm>
            <a:off x="5435600" y="5516563"/>
            <a:ext cx="89535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2000" kern="1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6"/>
          <p:cNvSpPr txBox="1">
            <a:spLocks noChangeArrowheads="1"/>
          </p:cNvSpPr>
          <p:nvPr/>
        </p:nvSpPr>
        <p:spPr bwMode="auto">
          <a:xfrm>
            <a:off x="250825" y="188913"/>
            <a:ext cx="77771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solidFill>
                  <a:srgbClr val="CC0099"/>
                </a:solidFill>
              </a:rPr>
              <a:t>Расходы бюджета на содержание органов местного самоуправления</a:t>
            </a:r>
          </a:p>
        </p:txBody>
      </p:sp>
      <p:sp>
        <p:nvSpPr>
          <p:cNvPr id="13315" name="Rectangle 7"/>
          <p:cNvSpPr>
            <a:spLocks noChangeArrowheads="1"/>
          </p:cNvSpPr>
          <p:nvPr/>
        </p:nvSpPr>
        <p:spPr bwMode="auto">
          <a:xfrm>
            <a:off x="323850" y="1341438"/>
            <a:ext cx="2303463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400" dirty="0">
                <a:solidFill>
                  <a:srgbClr val="00FFFF"/>
                </a:solidFill>
              </a:rPr>
              <a:t>Собрание депутатов </a:t>
            </a:r>
          </a:p>
          <a:p>
            <a:pPr algn="ctr" eaLnBrk="1" hangingPunct="1"/>
            <a:r>
              <a:rPr lang="ru-RU" altLang="ru-RU" sz="1400" dirty="0" err="1" smtClean="0">
                <a:solidFill>
                  <a:srgbClr val="00FFFF"/>
                </a:solidFill>
              </a:rPr>
              <a:t>Касиновского</a:t>
            </a:r>
            <a:r>
              <a:rPr lang="ru-RU" altLang="ru-RU" sz="1400" dirty="0" smtClean="0">
                <a:solidFill>
                  <a:srgbClr val="00FFFF"/>
                </a:solidFill>
              </a:rPr>
              <a:t> </a:t>
            </a:r>
            <a:r>
              <a:rPr lang="ru-RU" altLang="ru-RU" sz="1400" dirty="0">
                <a:solidFill>
                  <a:srgbClr val="00FFFF"/>
                </a:solidFill>
              </a:rPr>
              <a:t>сельсовета</a:t>
            </a:r>
          </a:p>
          <a:p>
            <a:pPr algn="ctr" eaLnBrk="1" hangingPunct="1"/>
            <a:endParaRPr lang="ru-RU" altLang="ru-RU" sz="1400" dirty="0">
              <a:solidFill>
                <a:srgbClr val="00FFFF"/>
              </a:solidFill>
            </a:endParaRPr>
          </a:p>
        </p:txBody>
      </p:sp>
      <p:sp>
        <p:nvSpPr>
          <p:cNvPr id="13316" name="Rectangle 8"/>
          <p:cNvSpPr>
            <a:spLocks noChangeArrowheads="1"/>
          </p:cNvSpPr>
          <p:nvPr/>
        </p:nvSpPr>
        <p:spPr bwMode="auto">
          <a:xfrm>
            <a:off x="323850" y="2708275"/>
            <a:ext cx="2303463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400" dirty="0">
                <a:solidFill>
                  <a:srgbClr val="00FFFF"/>
                </a:solidFill>
              </a:rPr>
              <a:t>Глава </a:t>
            </a:r>
          </a:p>
          <a:p>
            <a:pPr algn="ctr" eaLnBrk="1" hangingPunct="1"/>
            <a:r>
              <a:rPr lang="ru-RU" altLang="ru-RU" sz="1400" dirty="0">
                <a:solidFill>
                  <a:srgbClr val="00FFFF"/>
                </a:solidFill>
              </a:rPr>
              <a:t> </a:t>
            </a:r>
            <a:r>
              <a:rPr lang="ru-RU" altLang="ru-RU" sz="1400" dirty="0" err="1" smtClean="0">
                <a:solidFill>
                  <a:srgbClr val="00FFFF"/>
                </a:solidFill>
              </a:rPr>
              <a:t>Касиновского</a:t>
            </a:r>
            <a:r>
              <a:rPr lang="ru-RU" altLang="ru-RU" sz="1400" dirty="0" smtClean="0">
                <a:solidFill>
                  <a:srgbClr val="00FFFF"/>
                </a:solidFill>
              </a:rPr>
              <a:t> </a:t>
            </a:r>
            <a:r>
              <a:rPr lang="ru-RU" altLang="ru-RU" sz="1400" dirty="0">
                <a:solidFill>
                  <a:srgbClr val="00FFFF"/>
                </a:solidFill>
              </a:rPr>
              <a:t>сельсовета</a:t>
            </a:r>
          </a:p>
        </p:txBody>
      </p:sp>
      <p:sp>
        <p:nvSpPr>
          <p:cNvPr id="13317" name="Rectangle 9"/>
          <p:cNvSpPr>
            <a:spLocks noChangeArrowheads="1"/>
          </p:cNvSpPr>
          <p:nvPr/>
        </p:nvSpPr>
        <p:spPr bwMode="auto">
          <a:xfrm>
            <a:off x="395288" y="4365625"/>
            <a:ext cx="2232025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400" dirty="0">
                <a:solidFill>
                  <a:srgbClr val="00FFFF"/>
                </a:solidFill>
              </a:rPr>
              <a:t>Администрация</a:t>
            </a:r>
          </a:p>
          <a:p>
            <a:pPr algn="ctr" eaLnBrk="1" hangingPunct="1"/>
            <a:r>
              <a:rPr lang="ru-RU" altLang="ru-RU" sz="1400" dirty="0">
                <a:solidFill>
                  <a:srgbClr val="00FFFF"/>
                </a:solidFill>
              </a:rPr>
              <a:t> </a:t>
            </a:r>
            <a:r>
              <a:rPr lang="ru-RU" altLang="ru-RU" sz="1400" dirty="0" err="1" smtClean="0">
                <a:solidFill>
                  <a:srgbClr val="00FFFF"/>
                </a:solidFill>
              </a:rPr>
              <a:t>Касиновского</a:t>
            </a:r>
            <a:r>
              <a:rPr lang="ru-RU" altLang="ru-RU" sz="1400" dirty="0" smtClean="0">
                <a:solidFill>
                  <a:srgbClr val="00FFFF"/>
                </a:solidFill>
              </a:rPr>
              <a:t> </a:t>
            </a:r>
            <a:r>
              <a:rPr lang="ru-RU" altLang="ru-RU" sz="1400" dirty="0">
                <a:solidFill>
                  <a:srgbClr val="00FFFF"/>
                </a:solidFill>
              </a:rPr>
              <a:t>сельсовета</a:t>
            </a:r>
          </a:p>
        </p:txBody>
      </p:sp>
      <p:sp>
        <p:nvSpPr>
          <p:cNvPr id="13318" name="AutoShape 11"/>
          <p:cNvSpPr>
            <a:spLocks noChangeArrowheads="1"/>
          </p:cNvSpPr>
          <p:nvPr/>
        </p:nvSpPr>
        <p:spPr bwMode="auto">
          <a:xfrm>
            <a:off x="1258888" y="2205038"/>
            <a:ext cx="288925" cy="503237"/>
          </a:xfrm>
          <a:prstGeom prst="downArrow">
            <a:avLst>
              <a:gd name="adj1" fmla="val 50000"/>
              <a:gd name="adj2" fmla="val 4354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3319" name="AutoShape 12"/>
          <p:cNvSpPr>
            <a:spLocks noChangeArrowheads="1"/>
          </p:cNvSpPr>
          <p:nvPr/>
        </p:nvSpPr>
        <p:spPr bwMode="auto">
          <a:xfrm>
            <a:off x="1258888" y="3716338"/>
            <a:ext cx="287337" cy="576262"/>
          </a:xfrm>
          <a:prstGeom prst="downArrow">
            <a:avLst>
              <a:gd name="adj1" fmla="val 50000"/>
              <a:gd name="adj2" fmla="val 5013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  <p:sp>
        <p:nvSpPr>
          <p:cNvPr id="13320" name="Text Box 14"/>
          <p:cNvSpPr txBox="1">
            <a:spLocks noChangeArrowheads="1"/>
          </p:cNvSpPr>
          <p:nvPr/>
        </p:nvSpPr>
        <p:spPr bwMode="auto">
          <a:xfrm>
            <a:off x="395288" y="620713"/>
            <a:ext cx="201612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400">
                <a:solidFill>
                  <a:srgbClr val="00FFFF"/>
                </a:solidFill>
              </a:rPr>
              <a:t>Структура органов местного самоуправления</a:t>
            </a:r>
          </a:p>
        </p:txBody>
      </p:sp>
      <p:sp>
        <p:nvSpPr>
          <p:cNvPr id="13321" name="Text Box 15"/>
          <p:cNvSpPr txBox="1">
            <a:spLocks noChangeArrowheads="1"/>
          </p:cNvSpPr>
          <p:nvPr/>
        </p:nvSpPr>
        <p:spPr bwMode="auto">
          <a:xfrm>
            <a:off x="3132138" y="1341438"/>
            <a:ext cx="4608512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1400" dirty="0"/>
          </a:p>
          <a:p>
            <a:pPr eaLnBrk="1" hangingPunct="1">
              <a:spcBef>
                <a:spcPct val="50000"/>
              </a:spcBef>
            </a:pPr>
            <a:r>
              <a:rPr lang="ru-RU" altLang="ru-RU" sz="1400" dirty="0"/>
              <a:t>Численность органов местного самоуправления в </a:t>
            </a:r>
            <a:r>
              <a:rPr lang="ru-RU" altLang="ru-RU" sz="1400" dirty="0" err="1" smtClean="0"/>
              <a:t>Касиновского</a:t>
            </a:r>
            <a:r>
              <a:rPr lang="ru-RU" altLang="ru-RU" sz="1400" dirty="0" smtClean="0"/>
              <a:t> </a:t>
            </a:r>
            <a:r>
              <a:rPr lang="ru-RU" altLang="ru-RU" sz="1400" dirty="0"/>
              <a:t>сельсовете составляет – 1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400" dirty="0"/>
              <a:t>Численность работников , осуществляющих отдельные государственные полномочия: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400" dirty="0"/>
              <a:t>- специалист ВУС - 1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1400" dirty="0"/>
              <a:t>Норматив формирования расходов на содержание органов местного самоуправления  в 2016 году составляет 824,8 тыс. рублей.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4"/>
          <p:cNvSpPr>
            <a:spLocks noChangeArrowheads="1" noChangeShapeType="1" noTextEdit="1"/>
          </p:cNvSpPr>
          <p:nvPr/>
        </p:nvSpPr>
        <p:spPr bwMode="auto">
          <a:xfrm>
            <a:off x="179388" y="333375"/>
            <a:ext cx="8785225" cy="609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kern="10" spc="400">
                <a:solidFill>
                  <a:srgbClr val="660033"/>
                </a:soli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</a:rPr>
              <a:t>Структура расходов социальной сферы на 2016 год </a:t>
            </a:r>
          </a:p>
        </p:txBody>
      </p:sp>
      <p:sp>
        <p:nvSpPr>
          <p:cNvPr id="14339" name="AutoShape 5"/>
          <p:cNvSpPr>
            <a:spLocks noChangeArrowheads="1"/>
          </p:cNvSpPr>
          <p:nvPr/>
        </p:nvSpPr>
        <p:spPr bwMode="auto">
          <a:xfrm>
            <a:off x="3203575" y="1196975"/>
            <a:ext cx="2447925" cy="1944688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400" dirty="0"/>
              <a:t>Социальная </a:t>
            </a:r>
          </a:p>
          <a:p>
            <a:pPr algn="ctr" eaLnBrk="1" hangingPunct="1"/>
            <a:r>
              <a:rPr lang="ru-RU" altLang="ru-RU" sz="2400" dirty="0"/>
              <a:t>сфера </a:t>
            </a:r>
          </a:p>
          <a:p>
            <a:pPr algn="ctr" eaLnBrk="1" hangingPunct="1"/>
            <a:r>
              <a:rPr lang="ru-RU" altLang="ru-RU" sz="2400" dirty="0"/>
              <a:t>(</a:t>
            </a:r>
            <a:r>
              <a:rPr lang="ru-RU" altLang="ru-RU" sz="2400" dirty="0" smtClean="0"/>
              <a:t>212,0 </a:t>
            </a:r>
            <a:r>
              <a:rPr lang="ru-RU" altLang="ru-RU" sz="2400" dirty="0" err="1"/>
              <a:t>тыс.руб</a:t>
            </a:r>
            <a:r>
              <a:rPr lang="ru-RU" altLang="ru-RU" sz="2400" dirty="0"/>
              <a:t>.)</a:t>
            </a:r>
          </a:p>
        </p:txBody>
      </p:sp>
      <p:sp>
        <p:nvSpPr>
          <p:cNvPr id="14340" name="AutoShape 7"/>
          <p:cNvSpPr>
            <a:spLocks noChangeArrowheads="1"/>
          </p:cNvSpPr>
          <p:nvPr/>
        </p:nvSpPr>
        <p:spPr bwMode="auto">
          <a:xfrm>
            <a:off x="4787900" y="4724400"/>
            <a:ext cx="2016125" cy="1873250"/>
          </a:xfrm>
          <a:prstGeom prst="roundRect">
            <a:avLst>
              <a:gd name="adj" fmla="val 16667"/>
            </a:avLst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000" dirty="0"/>
              <a:t>Социальная </a:t>
            </a:r>
          </a:p>
          <a:p>
            <a:pPr algn="ctr" eaLnBrk="1" hangingPunct="1"/>
            <a:r>
              <a:rPr lang="ru-RU" altLang="ru-RU" sz="2000" dirty="0"/>
              <a:t>политика</a:t>
            </a:r>
          </a:p>
          <a:p>
            <a:pPr algn="ctr" eaLnBrk="1" hangingPunct="1"/>
            <a:r>
              <a:rPr lang="ru-RU" altLang="ru-RU" sz="2000" dirty="0" smtClean="0"/>
              <a:t>(5,0 </a:t>
            </a:r>
            <a:r>
              <a:rPr lang="ru-RU" altLang="ru-RU" sz="2000" dirty="0" err="1"/>
              <a:t>тыс.руб</a:t>
            </a:r>
            <a:r>
              <a:rPr lang="ru-RU" altLang="ru-RU" sz="2000" dirty="0"/>
              <a:t>)</a:t>
            </a:r>
          </a:p>
        </p:txBody>
      </p:sp>
      <p:sp>
        <p:nvSpPr>
          <p:cNvPr id="14341" name="AutoShape 8"/>
          <p:cNvSpPr>
            <a:spLocks noChangeArrowheads="1"/>
          </p:cNvSpPr>
          <p:nvPr/>
        </p:nvSpPr>
        <p:spPr bwMode="auto">
          <a:xfrm>
            <a:off x="2411413" y="4724400"/>
            <a:ext cx="2089150" cy="1873250"/>
          </a:xfrm>
          <a:prstGeom prst="roundRect">
            <a:avLst>
              <a:gd name="adj" fmla="val 16667"/>
            </a:avLst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2000" dirty="0"/>
              <a:t>Культура и </a:t>
            </a:r>
          </a:p>
          <a:p>
            <a:pPr algn="ctr" eaLnBrk="1" hangingPunct="1"/>
            <a:r>
              <a:rPr lang="ru-RU" altLang="ru-RU" sz="2000" dirty="0"/>
              <a:t>кинематография</a:t>
            </a:r>
          </a:p>
          <a:p>
            <a:pPr algn="ctr" eaLnBrk="1" hangingPunct="1"/>
            <a:r>
              <a:rPr lang="ru-RU" altLang="ru-RU" sz="2000" dirty="0" smtClean="0"/>
              <a:t>(207,0 </a:t>
            </a:r>
            <a:r>
              <a:rPr lang="ru-RU" altLang="ru-RU" sz="2000" dirty="0" err="1"/>
              <a:t>тыс.руб</a:t>
            </a:r>
            <a:r>
              <a:rPr lang="ru-RU" altLang="ru-RU" sz="2000" dirty="0"/>
              <a:t>.)</a:t>
            </a:r>
          </a:p>
        </p:txBody>
      </p:sp>
      <p:sp>
        <p:nvSpPr>
          <p:cNvPr id="14342" name="Line 10"/>
          <p:cNvSpPr>
            <a:spLocks noChangeShapeType="1"/>
          </p:cNvSpPr>
          <p:nvPr/>
        </p:nvSpPr>
        <p:spPr bwMode="auto">
          <a:xfrm>
            <a:off x="971550" y="4076700"/>
            <a:ext cx="7056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3" name="Line 13"/>
          <p:cNvSpPr>
            <a:spLocks noChangeShapeType="1"/>
          </p:cNvSpPr>
          <p:nvPr/>
        </p:nvSpPr>
        <p:spPr bwMode="auto">
          <a:xfrm>
            <a:off x="5795963" y="40767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4" name="Line 14"/>
          <p:cNvSpPr>
            <a:spLocks noChangeShapeType="1"/>
          </p:cNvSpPr>
          <p:nvPr/>
        </p:nvSpPr>
        <p:spPr bwMode="auto">
          <a:xfrm>
            <a:off x="3492500" y="4076700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5" name="Line 15"/>
          <p:cNvSpPr>
            <a:spLocks noChangeShapeType="1"/>
          </p:cNvSpPr>
          <p:nvPr/>
        </p:nvSpPr>
        <p:spPr bwMode="auto">
          <a:xfrm>
            <a:off x="4427538" y="3141663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4346" name="Picture 17" descr="Внимание, конкурс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25538"/>
            <a:ext cx="2592388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Picture 19" descr="i?id=0c3fa2be01c09879388480416ed591c4-33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1412875"/>
            <a:ext cx="2792412" cy="18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>
          <a:xfrm>
            <a:off x="0" y="357188"/>
            <a:ext cx="9144000" cy="1046162"/>
          </a:xfrm>
        </p:spPr>
        <p:txBody>
          <a:bodyPr/>
          <a:lstStyle/>
          <a:p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>Расходы на социальную политику на 2016 год</a:t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/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>
                <a:latin typeface="Arial Black" pitchFamily="34" charset="0"/>
              </a:rPr>
              <a:t> </a:t>
            </a:r>
            <a:br>
              <a:rPr lang="ru-RU" altLang="ru-RU" sz="2400" dirty="0" smtClean="0">
                <a:latin typeface="Arial Black" pitchFamily="34" charset="0"/>
              </a:rPr>
            </a:br>
            <a:r>
              <a:rPr lang="ru-RU" altLang="ru-RU" sz="2400" dirty="0" smtClean="0"/>
              <a:t>пенсионное обеспечение -</a:t>
            </a:r>
            <a:r>
              <a:rPr lang="ru-RU" altLang="ru-RU" sz="2400" dirty="0"/>
              <a:t>0</a:t>
            </a:r>
            <a:r>
              <a:rPr lang="ru-RU" altLang="ru-RU" sz="2400" dirty="0" smtClean="0"/>
              <a:t>,0 </a:t>
            </a:r>
            <a:r>
              <a:rPr lang="ru-RU" altLang="ru-RU" sz="2400" dirty="0" err="1" smtClean="0"/>
              <a:t>тыс.руб</a:t>
            </a:r>
            <a:r>
              <a:rPr lang="ru-RU" altLang="ru-RU" sz="2400" dirty="0" smtClean="0"/>
              <a:t>.</a:t>
            </a:r>
          </a:p>
        </p:txBody>
      </p:sp>
      <p:sp>
        <p:nvSpPr>
          <p:cNvPr id="15363" name="WordArt 12"/>
          <p:cNvSpPr>
            <a:spLocks noChangeArrowheads="1" noChangeShapeType="1" noTextEdit="1"/>
          </p:cNvSpPr>
          <p:nvPr/>
        </p:nvSpPr>
        <p:spPr bwMode="auto">
          <a:xfrm>
            <a:off x="2627313" y="2133600"/>
            <a:ext cx="4019550" cy="257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latin typeface="Arial"/>
              <a:cs typeface="Arial"/>
            </a:endParaRPr>
          </a:p>
          <a:p>
            <a:pPr algn="ctr"/>
            <a:endParaRPr lang="ru-RU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FF00"/>
              </a:solidFill>
              <a:latin typeface="Arial"/>
              <a:cs typeface="Arial"/>
            </a:endParaRPr>
          </a:p>
        </p:txBody>
      </p:sp>
      <p:sp>
        <p:nvSpPr>
          <p:cNvPr id="15364" name="WordArt 19"/>
          <p:cNvSpPr>
            <a:spLocks noChangeArrowheads="1" noChangeShapeType="1" noTextEdit="1"/>
          </p:cNvSpPr>
          <p:nvPr/>
        </p:nvSpPr>
        <p:spPr bwMode="auto">
          <a:xfrm>
            <a:off x="2051050" y="2420938"/>
            <a:ext cx="56896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1400" kern="10">
              <a:ln w="12700">
                <a:solidFill>
                  <a:srgbClr val="008000"/>
                </a:solidFill>
                <a:round/>
                <a:headEnd/>
                <a:tailEnd/>
              </a:ln>
              <a:solidFill>
                <a:srgbClr val="339966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9512" y="260648"/>
            <a:ext cx="8712968" cy="81089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1400" dirty="0" smtClean="0">
                <a:latin typeface="Arial Black" panose="020B0A04020102020204" pitchFamily="34" charset="0"/>
              </a:rPr>
              <a:t>Финансовая помощь бюджетам поселений всего: </a:t>
            </a:r>
            <a:r>
              <a:rPr lang="ru-RU" altLang="ru-RU" sz="1400" dirty="0" smtClean="0"/>
              <a:t>256,856</a:t>
            </a:r>
            <a:endParaRPr lang="ru-RU" sz="1400" dirty="0" smtClean="0"/>
          </a:p>
          <a:p>
            <a:pPr algn="ctr" eaLnBrk="1" hangingPunct="1">
              <a:defRPr/>
            </a:pPr>
            <a:r>
              <a:rPr lang="ru-RU" altLang="ru-RU" sz="1200" dirty="0" smtClean="0">
                <a:latin typeface="Arial Black" panose="020B0A04020102020204" pitchFamily="34" charset="0"/>
              </a:rPr>
              <a:t> тыс. рублей</a:t>
            </a:r>
          </a:p>
        </p:txBody>
      </p:sp>
      <p:pic>
        <p:nvPicPr>
          <p:cNvPr id="16389" name="Рисунок 2" descr="финпомощь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052513"/>
            <a:ext cx="23050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3203575" y="1125538"/>
            <a:ext cx="5400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400" dirty="0"/>
              <a:t>Дотация на выравнивание  бюджетной обеспеченности поселений – </a:t>
            </a:r>
            <a:r>
              <a:rPr lang="ru-RU" altLang="ru-RU" sz="1400" dirty="0" smtClean="0"/>
              <a:t>189,707</a:t>
            </a:r>
            <a:r>
              <a:rPr lang="ru-RU" sz="1400" dirty="0" smtClean="0"/>
              <a:t> </a:t>
            </a:r>
            <a:r>
              <a:rPr lang="ru-RU" altLang="ru-RU" sz="1400" dirty="0" err="1"/>
              <a:t>т.р</a:t>
            </a:r>
            <a:r>
              <a:rPr lang="ru-RU" altLang="ru-RU" sz="1400" dirty="0"/>
              <a:t>.</a:t>
            </a:r>
          </a:p>
        </p:txBody>
      </p:sp>
      <p:sp>
        <p:nvSpPr>
          <p:cNvPr id="16391" name="Text Box 10"/>
          <p:cNvSpPr txBox="1">
            <a:spLocks noChangeArrowheads="1"/>
          </p:cNvSpPr>
          <p:nvPr/>
        </p:nvSpPr>
        <p:spPr bwMode="auto">
          <a:xfrm>
            <a:off x="611188" y="2708275"/>
            <a:ext cx="813752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b="1"/>
          </a:p>
          <a:p>
            <a:pPr eaLnBrk="1" hangingPunct="1">
              <a:spcBef>
                <a:spcPct val="50000"/>
              </a:spcBef>
            </a:pPr>
            <a:r>
              <a:rPr lang="ru-RU" altLang="ru-RU" b="1"/>
              <a:t>Субвенции: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ru-RU" altLang="ru-RU" sz="1400"/>
              <a:t>Субвенции по ВУС -67,149 тыс.руб.</a:t>
            </a:r>
          </a:p>
          <a:p>
            <a:pPr eaLnBrk="1" hangingPunct="1">
              <a:spcBef>
                <a:spcPct val="50000"/>
              </a:spcBef>
            </a:pPr>
            <a:endParaRPr lang="ru-RU" altLang="ru-RU" sz="1400"/>
          </a:p>
          <a:p>
            <a:pPr eaLnBrk="1" hangingPunct="1">
              <a:spcBef>
                <a:spcPct val="50000"/>
              </a:spcBef>
              <a:buFontTx/>
              <a:buChar char="•"/>
            </a:pPr>
            <a:endParaRPr lang="ru-RU" altLang="ru-RU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468313" y="260350"/>
            <a:ext cx="8389937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rgbClr val="B71515"/>
                </a:solidFill>
                <a:latin typeface="Arial Black" pitchFamily="34" charset="0"/>
              </a:rPr>
              <a:t>Основные задачи на 2016 год:</a:t>
            </a:r>
            <a:endParaRPr lang="ru-RU" altLang="ru-RU" sz="2000" b="1">
              <a:solidFill>
                <a:srgbClr val="B71515"/>
              </a:solidFill>
              <a:latin typeface="Arial Black" pitchFamily="34" charset="0"/>
            </a:endParaRPr>
          </a:p>
          <a:p>
            <a:pPr algn="just" eaLnBrk="1" hangingPunct="1">
              <a:buClr>
                <a:srgbClr val="F81616"/>
              </a:buClr>
              <a:buFont typeface="Wingdings" pitchFamily="2" charset="2"/>
              <a:buChar char="Ш"/>
            </a:pPr>
            <a:r>
              <a:rPr lang="ru-RU" altLang="ru-RU" sz="2000" b="1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altLang="ru-RU" sz="2000" b="1">
                <a:solidFill>
                  <a:srgbClr val="CC0099"/>
                </a:solidFill>
                <a:latin typeface="Arial Black" pitchFamily="34" charset="0"/>
              </a:rPr>
              <a:t>Расширение доходной базы</a:t>
            </a:r>
          </a:p>
          <a:p>
            <a:pPr algn="just" eaLnBrk="1" hangingPunct="1">
              <a:buClr>
                <a:srgbClr val="F81616"/>
              </a:buClr>
              <a:buFont typeface="Wingdings" pitchFamily="2" charset="2"/>
              <a:buChar char="Ш"/>
            </a:pPr>
            <a:r>
              <a:rPr lang="ru-RU" altLang="ru-RU" sz="2000" b="1">
                <a:solidFill>
                  <a:srgbClr val="CC0099"/>
                </a:solidFill>
                <a:latin typeface="Arial Black" pitchFamily="34" charset="0"/>
              </a:rPr>
              <a:t> Дальнейшая реализация плана мероприятий на 2016 год по повышению поступлений налоговых и неналоговых доходов</a:t>
            </a:r>
          </a:p>
        </p:txBody>
      </p:sp>
      <p:pic>
        <p:nvPicPr>
          <p:cNvPr id="17411" name="Picture 3" descr="Обзоры - APEX Consul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3143250"/>
            <a:ext cx="495300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142875" y="1600200"/>
            <a:ext cx="8543925" cy="4525963"/>
          </a:xfrm>
        </p:spPr>
        <p:txBody>
          <a:bodyPr/>
          <a:lstStyle/>
          <a:p>
            <a:pPr algn="ctr">
              <a:buFont typeface="Arial" charset="0"/>
              <a:buNone/>
              <a:defRPr/>
            </a:pPr>
            <a:endParaRPr lang="ru-RU" dirty="0" smtClean="0"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endParaRPr lang="ru-RU" sz="2000" b="1" i="1" dirty="0" smtClean="0">
              <a:solidFill>
                <a:srgbClr val="FF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buFont typeface="Arial" charset="0"/>
              <a:buNone/>
              <a:defRPr/>
            </a:pPr>
            <a:r>
              <a:rPr lang="ru-RU" sz="56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Спасибо за внимание </a:t>
            </a:r>
            <a:r>
              <a:rPr lang="ru-RU" sz="5400" b="1" i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5" name="Rectangle 13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Что такое «Бюджет для граждан?»</a:t>
            </a:r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5288" y="1484313"/>
            <a:ext cx="8229600" cy="1219200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Char char="•"/>
              <a:defRPr/>
            </a:pPr>
            <a:r>
              <a:rPr lang="ru-RU" altLang="ru-RU" sz="16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«</a:t>
            </a:r>
            <a:r>
              <a:rPr lang="ru-RU" altLang="ru-RU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Бюджет для граждан» познакомит Вас с положениями основного финансового документа МО «</a:t>
            </a:r>
            <a:r>
              <a:rPr lang="ru-RU" altLang="ru-RU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Касиновский</a:t>
            </a:r>
            <a:r>
              <a:rPr lang="ru-RU" altLang="ru-RU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сельсовет» </a:t>
            </a:r>
            <a:r>
              <a:rPr lang="ru-RU" altLang="ru-RU" sz="16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Щигровского</a:t>
            </a:r>
            <a:r>
              <a:rPr lang="ru-RU" altLang="ru-RU" sz="16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района Курской , а именно проекта бюджета на предстоящий 2016 год</a:t>
            </a:r>
          </a:p>
        </p:txBody>
      </p:sp>
      <p:pic>
        <p:nvPicPr>
          <p:cNvPr id="4100" name="Picture 18" descr="MP900448290[1]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3284538"/>
            <a:ext cx="3240088" cy="2736850"/>
          </a:xfrm>
        </p:spPr>
      </p:pic>
      <p:sp>
        <p:nvSpPr>
          <p:cNvPr id="4101" name="AutoShape 19"/>
          <p:cNvSpPr>
            <a:spLocks noChangeArrowheads="1"/>
          </p:cNvSpPr>
          <p:nvPr/>
        </p:nvSpPr>
        <p:spPr bwMode="auto">
          <a:xfrm>
            <a:off x="4284663" y="4581525"/>
            <a:ext cx="720725" cy="503238"/>
          </a:xfrm>
          <a:prstGeom prst="rightArrow">
            <a:avLst>
              <a:gd name="adj1" fmla="val 50000"/>
              <a:gd name="adj2" fmla="val 358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3200">
              <a:latin typeface="Garamond" pitchFamily="18" charset="0"/>
            </a:endParaRPr>
          </a:p>
        </p:txBody>
      </p:sp>
      <p:sp>
        <p:nvSpPr>
          <p:cNvPr id="4102" name="Text Box 20"/>
          <p:cNvSpPr txBox="1">
            <a:spLocks noChangeArrowheads="1"/>
          </p:cNvSpPr>
          <p:nvPr/>
        </p:nvSpPr>
        <p:spPr bwMode="auto">
          <a:xfrm>
            <a:off x="5003800" y="4292600"/>
            <a:ext cx="3744913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6000">
                <a:solidFill>
                  <a:srgbClr val="33CC33"/>
                </a:solidFill>
                <a:latin typeface="Garamond" pitchFamily="18" charset="0"/>
              </a:rPr>
              <a:t>БЮДЖЕТ</a:t>
            </a:r>
          </a:p>
          <a:p>
            <a:pPr eaLnBrk="1" hangingPunct="1">
              <a:spcBef>
                <a:spcPct val="50000"/>
              </a:spcBef>
            </a:pPr>
            <a:endParaRPr lang="ru-RU" altLang="ru-RU" sz="4800">
              <a:solidFill>
                <a:schemeClr val="hlink"/>
              </a:solidFill>
              <a:latin typeface="Garamond" pitchFamily="18" charset="0"/>
            </a:endParaRPr>
          </a:p>
        </p:txBody>
      </p:sp>
      <p:sp>
        <p:nvSpPr>
          <p:cNvPr id="4103" name="Text Box 21"/>
          <p:cNvSpPr txBox="1">
            <a:spLocks noChangeArrowheads="1"/>
          </p:cNvSpPr>
          <p:nvPr/>
        </p:nvSpPr>
        <p:spPr bwMode="auto">
          <a:xfrm>
            <a:off x="5076825" y="3357563"/>
            <a:ext cx="187166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 b="1" i="1">
                <a:solidFill>
                  <a:srgbClr val="00FFFF"/>
                </a:solidFill>
                <a:latin typeface="Garamond" pitchFamily="18" charset="0"/>
              </a:rPr>
              <a:t>ЗАКОН</a:t>
            </a:r>
          </a:p>
        </p:txBody>
      </p:sp>
      <p:sp>
        <p:nvSpPr>
          <p:cNvPr id="4104" name="Text Box 22"/>
          <p:cNvSpPr txBox="1">
            <a:spLocks noChangeArrowheads="1"/>
          </p:cNvSpPr>
          <p:nvPr/>
        </p:nvSpPr>
        <p:spPr bwMode="auto">
          <a:xfrm>
            <a:off x="7092950" y="3933825"/>
            <a:ext cx="1727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A50021"/>
                </a:solidFill>
                <a:latin typeface="Garamond" pitchFamily="18" charset="0"/>
              </a:rPr>
              <a:t>НАРОД</a:t>
            </a:r>
          </a:p>
        </p:txBody>
      </p:sp>
      <p:sp>
        <p:nvSpPr>
          <p:cNvPr id="4105" name="Text Box 23"/>
          <p:cNvSpPr txBox="1">
            <a:spLocks noChangeArrowheads="1"/>
          </p:cNvSpPr>
          <p:nvPr/>
        </p:nvSpPr>
        <p:spPr bwMode="auto">
          <a:xfrm>
            <a:off x="3995738" y="5516563"/>
            <a:ext cx="27352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4000" b="1" i="1">
                <a:solidFill>
                  <a:srgbClr val="FF0066"/>
                </a:solidFill>
                <a:latin typeface="Garamond" pitchFamily="18" charset="0"/>
              </a:rPr>
              <a:t>финансы</a:t>
            </a:r>
          </a:p>
        </p:txBody>
      </p:sp>
      <p:sp>
        <p:nvSpPr>
          <p:cNvPr id="4106" name="Text Box 24"/>
          <p:cNvSpPr txBox="1">
            <a:spLocks noChangeArrowheads="1"/>
          </p:cNvSpPr>
          <p:nvPr/>
        </p:nvSpPr>
        <p:spPr bwMode="auto">
          <a:xfrm>
            <a:off x="6227763" y="5300663"/>
            <a:ext cx="29162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3200">
                <a:solidFill>
                  <a:srgbClr val="FF0066"/>
                </a:solidFill>
                <a:latin typeface="Garamond" pitchFamily="18" charset="0"/>
              </a:rPr>
              <a:t>ЭКОНОМИКА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5" grpId="0"/>
      <p:bldP spid="389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altLang="ru-RU" smtClean="0">
                <a:solidFill>
                  <a:srgbClr val="CC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Какие этапы проходит бюджет?</a:t>
            </a:r>
          </a:p>
        </p:txBody>
      </p:sp>
      <p:sp>
        <p:nvSpPr>
          <p:cNvPr id="5123" name="Oval 4"/>
          <p:cNvSpPr>
            <a:spLocks noChangeArrowheads="1"/>
          </p:cNvSpPr>
          <p:nvPr/>
        </p:nvSpPr>
        <p:spPr bwMode="auto">
          <a:xfrm>
            <a:off x="323850" y="1557338"/>
            <a:ext cx="431800" cy="360362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ru-RU" altLang="ru-RU" sz="3200">
              <a:solidFill>
                <a:srgbClr val="33CC33"/>
              </a:solidFill>
              <a:latin typeface="Garamond" pitchFamily="18" charset="0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755650" y="1341438"/>
            <a:ext cx="824547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 b="1" i="1" u="sng" dirty="0">
                <a:solidFill>
                  <a:srgbClr val="136EB9"/>
                </a:solidFill>
                <a:latin typeface="Garamond" pitchFamily="18" charset="0"/>
              </a:rPr>
              <a:t>Составление проекта бюджета</a:t>
            </a:r>
            <a:r>
              <a:rPr lang="ru-RU" altLang="ru-RU" sz="1600" dirty="0">
                <a:solidFill>
                  <a:srgbClr val="136EB9"/>
                </a:solidFill>
                <a:latin typeface="Garamond" pitchFamily="18" charset="0"/>
              </a:rPr>
              <a:t>:</a:t>
            </a:r>
            <a:r>
              <a:rPr lang="ru-RU" altLang="ru-RU" sz="1600" dirty="0">
                <a:solidFill>
                  <a:srgbClr val="FF0066"/>
                </a:solidFill>
                <a:latin typeface="Garamond" pitchFamily="18" charset="0"/>
              </a:rPr>
              <a:t> До начала составления проекта бюджета принимается нормативно-правовой акт, в котором определяются ответственные исполнители, порядок и сроки работы над документами и материалами, необходимыми для составления проекта бюджета. Непосредственное составление проекта бюджета осуществляет Администрация </a:t>
            </a:r>
            <a:r>
              <a:rPr lang="ru-RU" altLang="ru-RU" sz="1600" dirty="0" err="1" smtClean="0">
                <a:solidFill>
                  <a:srgbClr val="FF0066"/>
                </a:solidFill>
                <a:latin typeface="Garamond" pitchFamily="18" charset="0"/>
              </a:rPr>
              <a:t>Касиновского</a:t>
            </a:r>
            <a:r>
              <a:rPr lang="ru-RU" altLang="ru-RU" sz="1600" dirty="0" smtClean="0">
                <a:solidFill>
                  <a:srgbClr val="FF0066"/>
                </a:solidFill>
                <a:latin typeface="Garamond" pitchFamily="18" charset="0"/>
              </a:rPr>
              <a:t> </a:t>
            </a:r>
            <a:r>
              <a:rPr lang="ru-RU" altLang="ru-RU" sz="1600" dirty="0">
                <a:solidFill>
                  <a:srgbClr val="FF0066"/>
                </a:solidFill>
                <a:latin typeface="Garamond" pitchFamily="18" charset="0"/>
              </a:rPr>
              <a:t>сельсовета </a:t>
            </a:r>
            <a:r>
              <a:rPr lang="ru-RU" altLang="ru-RU" sz="1600" dirty="0" err="1">
                <a:solidFill>
                  <a:srgbClr val="FF0066"/>
                </a:solidFill>
                <a:latin typeface="Garamond" pitchFamily="18" charset="0"/>
              </a:rPr>
              <a:t>Щигровского</a:t>
            </a:r>
            <a:r>
              <a:rPr lang="ru-RU" altLang="ru-RU" sz="1600" dirty="0">
                <a:solidFill>
                  <a:srgbClr val="FF0066"/>
                </a:solidFill>
                <a:latin typeface="Garamond" pitchFamily="18" charset="0"/>
              </a:rPr>
              <a:t> района Курской области и представляется на рассмотрение в представительный орган до 15 ноября текущего года составленный проект бюджета.</a:t>
            </a:r>
          </a:p>
          <a:p>
            <a:pPr eaLnBrk="1" hangingPunct="1">
              <a:spcBef>
                <a:spcPct val="50000"/>
              </a:spcBef>
            </a:pPr>
            <a:endParaRPr lang="ru-RU" altLang="ru-RU" sz="3200" dirty="0">
              <a:solidFill>
                <a:srgbClr val="FF0066"/>
              </a:solidFill>
              <a:latin typeface="Garamond" pitchFamily="18" charset="0"/>
            </a:endParaRPr>
          </a:p>
        </p:txBody>
      </p:sp>
      <p:sp>
        <p:nvSpPr>
          <p:cNvPr id="5125" name="Oval 6"/>
          <p:cNvSpPr>
            <a:spLocks noChangeArrowheads="1"/>
          </p:cNvSpPr>
          <p:nvPr/>
        </p:nvSpPr>
        <p:spPr bwMode="auto">
          <a:xfrm>
            <a:off x="395288" y="3860800"/>
            <a:ext cx="431800" cy="360363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3200">
              <a:latin typeface="Garamond" pitchFamily="18" charset="0"/>
            </a:endParaRP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827088" y="3860800"/>
            <a:ext cx="83169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 b="1" i="1" u="sng">
                <a:solidFill>
                  <a:srgbClr val="136EB9"/>
                </a:solidFill>
                <a:latin typeface="Garamond" pitchFamily="18" charset="0"/>
              </a:rPr>
              <a:t>Рассмотрение проекта бюджета</a:t>
            </a:r>
            <a:r>
              <a:rPr lang="ru-RU" altLang="ru-RU" sz="1600">
                <a:solidFill>
                  <a:srgbClr val="136EB9"/>
                </a:solidFill>
                <a:latin typeface="Garamond" pitchFamily="18" charset="0"/>
              </a:rPr>
              <a:t>:</a:t>
            </a:r>
            <a:r>
              <a:rPr lang="ru-RU" altLang="ru-RU" sz="1600">
                <a:solidFill>
                  <a:schemeClr val="bg2"/>
                </a:solidFill>
                <a:latin typeface="Garamond" pitchFamily="18" charset="0"/>
              </a:rPr>
              <a:t> </a:t>
            </a:r>
            <a:r>
              <a:rPr lang="ru-RU" altLang="ru-RU" sz="1600">
                <a:solidFill>
                  <a:srgbClr val="FF0066"/>
                </a:solidFill>
                <a:latin typeface="Garamond" pitchFamily="18" charset="0"/>
              </a:rPr>
              <a:t>проект бюджета будет рассмотрен на публичных слушаниях 25 ноября т.г., глава администрации не позднее 15 ноября т.г. вносит на рассмотрение Собрания депутатов</a:t>
            </a:r>
          </a:p>
          <a:p>
            <a:pPr eaLnBrk="1" hangingPunct="1">
              <a:spcBef>
                <a:spcPct val="50000"/>
              </a:spcBef>
            </a:pPr>
            <a:endParaRPr lang="ru-RU" altLang="ru-RU" sz="1600">
              <a:solidFill>
                <a:schemeClr val="bg2"/>
              </a:solidFill>
              <a:latin typeface="Garamond" pitchFamily="18" charset="0"/>
            </a:endParaRPr>
          </a:p>
        </p:txBody>
      </p:sp>
      <p:sp>
        <p:nvSpPr>
          <p:cNvPr id="5127" name="Oval 8"/>
          <p:cNvSpPr>
            <a:spLocks noChangeArrowheads="1"/>
          </p:cNvSpPr>
          <p:nvPr/>
        </p:nvSpPr>
        <p:spPr bwMode="auto">
          <a:xfrm>
            <a:off x="395288" y="5661025"/>
            <a:ext cx="431800" cy="333375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 sz="3200">
              <a:latin typeface="Garamond" pitchFamily="18" charset="0"/>
            </a:endParaRPr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1116013" y="6092825"/>
            <a:ext cx="74882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 sz="3200">
              <a:latin typeface="Garamond" pitchFamily="18" charset="0"/>
            </a:endParaRPr>
          </a:p>
        </p:txBody>
      </p:sp>
      <p:sp>
        <p:nvSpPr>
          <p:cNvPr id="5129" name="Text Box 10"/>
          <p:cNvSpPr txBox="1">
            <a:spLocks noChangeArrowheads="1"/>
          </p:cNvSpPr>
          <p:nvPr/>
        </p:nvSpPr>
        <p:spPr bwMode="auto">
          <a:xfrm>
            <a:off x="900113" y="5286375"/>
            <a:ext cx="82438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1600" b="1" i="1" u="sng" dirty="0">
                <a:solidFill>
                  <a:srgbClr val="136EB9"/>
                </a:solidFill>
                <a:latin typeface="Garamond" pitchFamily="18" charset="0"/>
              </a:rPr>
              <a:t>Утверждение бюджета:</a:t>
            </a:r>
            <a:r>
              <a:rPr lang="ru-RU" altLang="ru-RU" sz="1600" b="1" i="1" u="sng" dirty="0">
                <a:solidFill>
                  <a:srgbClr val="FF0066"/>
                </a:solidFill>
                <a:latin typeface="Garamond" pitchFamily="18" charset="0"/>
              </a:rPr>
              <a:t> </a:t>
            </a:r>
            <a:r>
              <a:rPr lang="ru-RU" altLang="ru-RU" sz="1600" dirty="0">
                <a:solidFill>
                  <a:srgbClr val="FF0066"/>
                </a:solidFill>
                <a:latin typeface="Garamond" pitchFamily="18" charset="0"/>
              </a:rPr>
              <a:t>Решение о бюджете МО </a:t>
            </a:r>
            <a:r>
              <a:rPr lang="ru-RU" altLang="ru-RU" sz="1600" dirty="0" smtClean="0">
                <a:solidFill>
                  <a:srgbClr val="FF0066"/>
                </a:solidFill>
                <a:latin typeface="Garamond" pitchFamily="18" charset="0"/>
              </a:rPr>
              <a:t>«</a:t>
            </a:r>
            <a:r>
              <a:rPr lang="ru-RU" altLang="ru-RU" sz="1600" dirty="0" err="1" smtClean="0">
                <a:solidFill>
                  <a:srgbClr val="FF0066"/>
                </a:solidFill>
                <a:latin typeface="Garamond" pitchFamily="18" charset="0"/>
              </a:rPr>
              <a:t>Касиновский</a:t>
            </a:r>
            <a:r>
              <a:rPr lang="ru-RU" altLang="ru-RU" sz="1600" dirty="0" smtClean="0">
                <a:solidFill>
                  <a:srgbClr val="FF0066"/>
                </a:solidFill>
                <a:latin typeface="Garamond" pitchFamily="18" charset="0"/>
              </a:rPr>
              <a:t> </a:t>
            </a:r>
            <a:r>
              <a:rPr lang="ru-RU" altLang="ru-RU" sz="1600" dirty="0">
                <a:solidFill>
                  <a:srgbClr val="FF0066"/>
                </a:solidFill>
                <a:latin typeface="Garamond" pitchFamily="18" charset="0"/>
              </a:rPr>
              <a:t>сельсовет» </a:t>
            </a:r>
            <a:r>
              <a:rPr lang="ru-RU" altLang="ru-RU" sz="1600" dirty="0" err="1">
                <a:solidFill>
                  <a:srgbClr val="FF0066"/>
                </a:solidFill>
                <a:latin typeface="Garamond" pitchFamily="18" charset="0"/>
              </a:rPr>
              <a:t>Щигровского</a:t>
            </a:r>
            <a:r>
              <a:rPr lang="ru-RU" altLang="ru-RU" sz="1600" dirty="0">
                <a:solidFill>
                  <a:srgbClr val="FF0066"/>
                </a:solidFill>
                <a:latin typeface="Garamond" pitchFamily="18" charset="0"/>
              </a:rPr>
              <a:t> района Курской области на очередной финансовый год утверждается депутатами Собрания депутатов </a:t>
            </a:r>
            <a:r>
              <a:rPr lang="ru-RU" altLang="ru-RU" sz="1600" dirty="0" err="1" smtClean="0">
                <a:solidFill>
                  <a:srgbClr val="FF0066"/>
                </a:solidFill>
                <a:latin typeface="Garamond" pitchFamily="18" charset="0"/>
              </a:rPr>
              <a:t>Касиновского</a:t>
            </a:r>
            <a:r>
              <a:rPr lang="ru-RU" altLang="ru-RU" sz="1600" dirty="0" smtClean="0">
                <a:solidFill>
                  <a:srgbClr val="FF0066"/>
                </a:solidFill>
                <a:latin typeface="Garamond" pitchFamily="18" charset="0"/>
              </a:rPr>
              <a:t> </a:t>
            </a:r>
            <a:r>
              <a:rPr lang="ru-RU" altLang="ru-RU" sz="1600" dirty="0">
                <a:solidFill>
                  <a:srgbClr val="FF0066"/>
                </a:solidFill>
                <a:latin typeface="Garamond" pitchFamily="18" charset="0"/>
              </a:rPr>
              <a:t>сельсовета.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9772" y="2960948"/>
            <a:ext cx="2016224" cy="3327586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140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52020" y="2960948"/>
            <a:ext cx="2016224" cy="3327140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ctr">
              <a:defRPr sz="140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984268" y="2960948"/>
            <a:ext cx="1944216" cy="3327140"/>
          </a:xfrm>
          <a:prstGeom prst="rect">
            <a:avLst/>
          </a:prstGeom>
          <a:solidFill>
            <a:srgbClr val="CCCC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36000" rIns="36000" anchor="ctr"/>
          <a:lstStyle>
            <a:defPPr>
              <a:defRPr lang="ru-RU"/>
            </a:defPPr>
            <a:lvl1pPr algn="ctr">
              <a:defRPr sz="140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3000372"/>
            <a:ext cx="1872208" cy="3327140"/>
          </a:xfrm>
          <a:prstGeom prst="rect">
            <a:avLst/>
          </a:prstGeom>
          <a:solidFill>
            <a:srgbClr val="CCCCFF"/>
          </a:solidFill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ctr">
              <a:defRPr sz="140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91580" y="1124744"/>
            <a:ext cx="7344816" cy="1152128"/>
          </a:xfrm>
          <a:prstGeom prst="roundRect">
            <a:avLst>
              <a:gd name="adj" fmla="val 3180"/>
            </a:avLst>
          </a:prstGeom>
          <a:solidFill>
            <a:srgbClr val="0000FF"/>
          </a:solidFill>
          <a:ln>
            <a:noFill/>
          </a:ln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spc="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проекта бюджета </a:t>
            </a:r>
            <a:r>
              <a:rPr lang="ru-RU" sz="2400" b="1" spc="3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Касиновского</a:t>
            </a:r>
            <a:r>
              <a:rPr lang="ru-RU" sz="2400" b="1" spc="3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spc="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сельсовета </a:t>
            </a:r>
            <a:r>
              <a:rPr lang="ru-RU" sz="2400" b="1" spc="3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Щигровского</a:t>
            </a:r>
            <a:r>
              <a:rPr lang="ru-RU" sz="2400" b="1" spc="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 Курской области основывается на: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1800" y="4437063"/>
            <a:ext cx="1871663" cy="168592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>
            <a:defPPr>
              <a:defRPr lang="ru-RU"/>
            </a:defPPr>
            <a:lvl1pPr algn="ctr">
              <a:defRPr sz="140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Бюджетном послании Президента РФ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519363" y="4437063"/>
            <a:ext cx="2017712" cy="168592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>
            <a:defPPr>
              <a:defRPr lang="ru-RU"/>
            </a:defPPr>
            <a:lvl1pPr algn="ctr">
              <a:defRPr sz="140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Основные направления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бюджетной и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налоговой политики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6313" y="4286250"/>
            <a:ext cx="1946275" cy="1836738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>
            <a:defPPr>
              <a:defRPr lang="ru-RU"/>
            </a:defPPr>
            <a:lvl1pPr algn="ctr">
              <a:defRPr sz="140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Прогнозе социально-экономического развития </a:t>
            </a:r>
            <a:r>
              <a:rPr lang="ru-RU" sz="1800" b="1" dirty="0" err="1" smtClean="0">
                <a:solidFill>
                  <a:schemeClr val="tx1"/>
                </a:solidFill>
              </a:rPr>
              <a:t>Касиновского</a:t>
            </a:r>
            <a:r>
              <a:rPr lang="ru-RU" sz="1800" b="1" dirty="0" smtClean="0">
                <a:solidFill>
                  <a:schemeClr val="tx1"/>
                </a:solidFill>
              </a:rPr>
              <a:t> сельсовета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11975" y="4437063"/>
            <a:ext cx="2052638" cy="168592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>
            <a:defPPr>
              <a:defRPr lang="ru-RU"/>
            </a:defPPr>
            <a:lvl1pPr algn="ctr">
              <a:defRPr sz="140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chemeClr val="tx1"/>
                </a:solidFill>
              </a:rPr>
              <a:t>Муниципальных </a:t>
            </a:r>
            <a:r>
              <a:rPr lang="ru-RU" sz="1800" b="1" dirty="0">
                <a:solidFill>
                  <a:schemeClr val="tx1"/>
                </a:solidFill>
              </a:rPr>
              <a:t>программах </a:t>
            </a:r>
            <a:r>
              <a:rPr lang="ru-RU" sz="1800" b="1" dirty="0" err="1" smtClean="0">
                <a:solidFill>
                  <a:schemeClr val="tx1"/>
                </a:solidFill>
              </a:rPr>
              <a:t>Касиновского</a:t>
            </a:r>
            <a:r>
              <a:rPr lang="ru-RU" sz="1800" b="1" dirty="0" smtClean="0">
                <a:solidFill>
                  <a:schemeClr val="tx1"/>
                </a:solidFill>
              </a:rPr>
              <a:t> сельсовета</a:t>
            </a:r>
            <a:endParaRPr lang="ru-RU" sz="1800" b="1" dirty="0">
              <a:solidFill>
                <a:schemeClr val="tx1"/>
              </a:solidFill>
            </a:endParaRPr>
          </a:p>
        </p:txBody>
      </p:sp>
      <p:sp>
        <p:nvSpPr>
          <p:cNvPr id="17432" name="Заголовок 1"/>
          <p:cNvSpPr txBox="1">
            <a:spLocks/>
          </p:cNvSpPr>
          <p:nvPr/>
        </p:nvSpPr>
        <p:spPr bwMode="auto">
          <a:xfrm>
            <a:off x="928662" y="0"/>
            <a:ext cx="7172475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ea typeface="+mj-ea"/>
                <a:cs typeface="Arial" charset="0"/>
              </a:rPr>
              <a:t>На чем основывается проект бюджета МО </a:t>
            </a:r>
            <a:r>
              <a:rPr lang="ru-RU" sz="24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ea typeface="+mj-ea"/>
                <a:cs typeface="Arial" charset="0"/>
              </a:rPr>
              <a:t>«</a:t>
            </a:r>
            <a:r>
              <a:rPr lang="ru-RU" sz="2400" dirty="0" err="1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ea typeface="+mj-ea"/>
                <a:cs typeface="Arial" charset="0"/>
              </a:rPr>
              <a:t>Касиновский</a:t>
            </a:r>
            <a:r>
              <a:rPr lang="ru-RU" sz="24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ea typeface="+mj-ea"/>
                <a:cs typeface="Arial" charset="0"/>
              </a:rPr>
              <a:t> </a:t>
            </a:r>
            <a:r>
              <a:rPr lang="ru-RU" sz="2400" dirty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ea typeface="+mj-ea"/>
                <a:cs typeface="Arial" charset="0"/>
              </a:rPr>
              <a:t>сельсовет» </a:t>
            </a:r>
            <a:r>
              <a:rPr lang="ru-RU" sz="2400" dirty="0" err="1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ea typeface="+mj-ea"/>
                <a:cs typeface="Arial" charset="0"/>
              </a:rPr>
              <a:t>Щигровского</a:t>
            </a:r>
            <a:r>
              <a:rPr lang="ru-RU" sz="2400" dirty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ea typeface="+mj-ea"/>
                <a:cs typeface="Arial" charset="0"/>
              </a:rPr>
              <a:t> района Курской области?</a:t>
            </a:r>
          </a:p>
        </p:txBody>
      </p:sp>
      <p:sp>
        <p:nvSpPr>
          <p:cNvPr id="6166" name="Заголовок 1"/>
          <p:cNvSpPr txBox="1">
            <a:spLocks/>
          </p:cNvSpPr>
          <p:nvPr/>
        </p:nvSpPr>
        <p:spPr bwMode="auto">
          <a:xfrm>
            <a:off x="1079500" y="3105150"/>
            <a:ext cx="74771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167" name="Заголовок 1"/>
          <p:cNvSpPr txBox="1">
            <a:spLocks/>
          </p:cNvSpPr>
          <p:nvPr/>
        </p:nvSpPr>
        <p:spPr bwMode="auto">
          <a:xfrm>
            <a:off x="3276600" y="3141663"/>
            <a:ext cx="79216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168" name="Заголовок 1"/>
          <p:cNvSpPr txBox="1">
            <a:spLocks/>
          </p:cNvSpPr>
          <p:nvPr/>
        </p:nvSpPr>
        <p:spPr bwMode="auto">
          <a:xfrm>
            <a:off x="5435600" y="3141663"/>
            <a:ext cx="792163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169" name="Заголовок 1"/>
          <p:cNvSpPr txBox="1">
            <a:spLocks/>
          </p:cNvSpPr>
          <p:nvPr/>
        </p:nvSpPr>
        <p:spPr bwMode="auto">
          <a:xfrm>
            <a:off x="7524750" y="3141663"/>
            <a:ext cx="792163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6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\\prognoz\dept\Design\Внутренние работы\Презентации\909438 - Презентация для Минфина, оформление\в работе\Доходы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263" y="1341438"/>
            <a:ext cx="2341562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2" descr="\\prognoz\dept\Design\Внутренние работы\Презентации\909438 - Презентация для Минфина, оформление\в работе\Расходы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763" y="233363"/>
            <a:ext cx="3198812" cy="478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323850" y="5049838"/>
            <a:ext cx="2087563" cy="9001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b="1" dirty="0">
              <a:ln>
                <a:solidFill>
                  <a:srgbClr val="8064A2">
                    <a:lumMod val="50000"/>
                  </a:srgbClr>
                </a:solidFill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543" name="Заголовок 1"/>
          <p:cNvSpPr txBox="1">
            <a:spLocks/>
          </p:cNvSpPr>
          <p:nvPr/>
        </p:nvSpPr>
        <p:spPr bwMode="auto">
          <a:xfrm>
            <a:off x="6084888" y="4581525"/>
            <a:ext cx="13985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44" name="Заголовок 1"/>
          <p:cNvSpPr txBox="1">
            <a:spLocks/>
          </p:cNvSpPr>
          <p:nvPr/>
        </p:nvSpPr>
        <p:spPr bwMode="auto">
          <a:xfrm>
            <a:off x="7812088" y="3141663"/>
            <a:ext cx="1331912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ln>
                <a:solidFill>
                  <a:sysClr val="windowText" lastClr="000000"/>
                </a:solidFill>
              </a:ln>
              <a:solidFill>
                <a:srgbClr val="CC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Заголовок 1"/>
          <p:cNvSpPr txBox="1">
            <a:spLocks/>
          </p:cNvSpPr>
          <p:nvPr/>
        </p:nvSpPr>
        <p:spPr>
          <a:xfrm>
            <a:off x="1972847" y="3065245"/>
            <a:ext cx="2484276" cy="777999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b="1" dirty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Arial Black" pitchFamily="34" charset="0"/>
              <a:cs typeface="Times New Roman" panose="02020603050405020304" pitchFamily="18" charset="0"/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Arial Black" pitchFamily="34" charset="0"/>
                <a:cs typeface="Times New Roman" panose="02020603050405020304" pitchFamily="18" charset="0"/>
              </a:rPr>
              <a:t>  749,058</a:t>
            </a:r>
          </a:p>
        </p:txBody>
      </p:sp>
      <p:sp>
        <p:nvSpPr>
          <p:cNvPr id="34" name="Заголовок 1"/>
          <p:cNvSpPr txBox="1">
            <a:spLocks/>
          </p:cNvSpPr>
          <p:nvPr/>
        </p:nvSpPr>
        <p:spPr>
          <a:xfrm>
            <a:off x="4788024" y="3101150"/>
            <a:ext cx="2268252" cy="70619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3200" b="1" dirty="0">
                <a:ln>
                  <a:solidFill>
                    <a:sysClr val="windowText" lastClr="000000"/>
                  </a:solidFill>
                </a:ln>
                <a:solidFill>
                  <a:srgbClr val="4F81BD">
                    <a:lumMod val="75000"/>
                  </a:srgbClr>
                </a:solidFill>
                <a:latin typeface="Arial Black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4F81BD">
                    <a:lumMod val="75000"/>
                  </a:srgbClr>
                </a:solidFill>
                <a:latin typeface="Arial Black" pitchFamily="34" charset="0"/>
                <a:cs typeface="Times New Roman" panose="02020603050405020304" pitchFamily="18" charset="0"/>
              </a:rPr>
              <a:t>     749,058</a:t>
            </a:r>
          </a:p>
        </p:txBody>
      </p:sp>
      <p:sp>
        <p:nvSpPr>
          <p:cNvPr id="35" name="Заголовок 1"/>
          <p:cNvSpPr txBox="1">
            <a:spLocks/>
          </p:cNvSpPr>
          <p:nvPr/>
        </p:nvSpPr>
        <p:spPr>
          <a:xfrm>
            <a:off x="5688013" y="4149725"/>
            <a:ext cx="2305050" cy="64770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b="1" dirty="0" smtClean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  <a:latin typeface="Arial Black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Заголовок 1"/>
          <p:cNvSpPr txBox="1">
            <a:spLocks/>
          </p:cNvSpPr>
          <p:nvPr/>
        </p:nvSpPr>
        <p:spPr>
          <a:xfrm>
            <a:off x="7056438" y="3716338"/>
            <a:ext cx="2232025" cy="561975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b="1" dirty="0" smtClean="0">
              <a:ln>
                <a:solidFill>
                  <a:sysClr val="windowText" lastClr="000000"/>
                </a:solidFill>
              </a:ln>
              <a:solidFill>
                <a:srgbClr val="4F81BD">
                  <a:lumMod val="75000"/>
                </a:srgbClr>
              </a:solidFill>
              <a:latin typeface="Arial Black" pitchFamily="34" charset="0"/>
              <a:cs typeface="Times New Roman" panose="02020603050405020304" pitchFamily="18" charset="0"/>
            </a:endParaRPr>
          </a:p>
        </p:txBody>
      </p:sp>
      <p:sp>
        <p:nvSpPr>
          <p:cNvPr id="7179" name="Заголовок 1"/>
          <p:cNvSpPr txBox="1">
            <a:spLocks/>
          </p:cNvSpPr>
          <p:nvPr/>
        </p:nvSpPr>
        <p:spPr bwMode="auto">
          <a:xfrm>
            <a:off x="6659563" y="5121275"/>
            <a:ext cx="20891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altLang="ru-RU" sz="1600" b="1">
                <a:solidFill>
                  <a:srgbClr val="984807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2558" name="Заголовок 1"/>
          <p:cNvSpPr txBox="1">
            <a:spLocks/>
          </p:cNvSpPr>
          <p:nvPr/>
        </p:nvSpPr>
        <p:spPr bwMode="auto">
          <a:xfrm rot="453091">
            <a:off x="5304630" y="1833697"/>
            <a:ext cx="1766887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CC6600"/>
                </a:solidFill>
                <a:latin typeface="Times New Roman" pitchFamily="18" charset="0"/>
                <a:cs typeface="Times New Roman" pitchFamily="18" charset="0"/>
              </a:rPr>
              <a:t>Расходы</a:t>
            </a:r>
          </a:p>
        </p:txBody>
      </p:sp>
      <p:sp>
        <p:nvSpPr>
          <p:cNvPr id="22559" name="Заголовок 1"/>
          <p:cNvSpPr txBox="1">
            <a:spLocks/>
          </p:cNvSpPr>
          <p:nvPr/>
        </p:nvSpPr>
        <p:spPr bwMode="auto">
          <a:xfrm rot="21094898">
            <a:off x="2210607" y="2222282"/>
            <a:ext cx="1512441" cy="41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Доходы</a:t>
            </a:r>
          </a:p>
        </p:txBody>
      </p:sp>
      <p:sp>
        <p:nvSpPr>
          <p:cNvPr id="7182" name="Заголовок 1"/>
          <p:cNvSpPr txBox="1">
            <a:spLocks/>
          </p:cNvSpPr>
          <p:nvPr/>
        </p:nvSpPr>
        <p:spPr bwMode="auto">
          <a:xfrm>
            <a:off x="647700" y="908050"/>
            <a:ext cx="1547813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2400" b="1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Заголовок 4"/>
          <p:cNvSpPr>
            <a:spLocks noGrp="1"/>
          </p:cNvSpPr>
          <p:nvPr>
            <p:ph type="title"/>
          </p:nvPr>
        </p:nvSpPr>
        <p:spPr>
          <a:xfrm>
            <a:off x="0" y="162161"/>
            <a:ext cx="8928484" cy="997478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charset="0"/>
              </a:rPr>
              <a:t>Параметры бюджета </a:t>
            </a:r>
            <a:r>
              <a:rPr lang="ru-RU" sz="2400" dirty="0" err="1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charset="0"/>
              </a:rPr>
              <a:t>Касиновского</a:t>
            </a:r>
            <a:r>
              <a:rPr lang="ru-RU" sz="24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charset="0"/>
              </a:rPr>
              <a:t> сельсовета на 2016 год</a:t>
            </a:r>
            <a:r>
              <a:rPr lang="ru-RU" sz="22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charset="0"/>
              </a:rPr>
              <a:t>, </a:t>
            </a:r>
            <a:r>
              <a:rPr lang="ru-RU" sz="1800" dirty="0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charset="0"/>
              </a:rPr>
              <a:t>тыс. </a:t>
            </a:r>
            <a:r>
              <a:rPr lang="ru-RU" sz="1800" dirty="0" err="1" smtClean="0">
                <a:ln w="10541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charset="0"/>
              </a:rPr>
              <a:t>руб</a:t>
            </a:r>
            <a:endParaRPr lang="ru-RU" sz="1800" dirty="0">
              <a:ln w="10541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  <a:cs typeface="Arial" charset="0"/>
            </a:endParaRPr>
          </a:p>
        </p:txBody>
      </p:sp>
      <p:sp>
        <p:nvSpPr>
          <p:cNvPr id="2" name="Равнобедренный треугольник 1"/>
          <p:cNvSpPr/>
          <p:nvPr/>
        </p:nvSpPr>
        <p:spPr>
          <a:xfrm>
            <a:off x="3054350" y="4159250"/>
            <a:ext cx="2533650" cy="1373188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Дефицит </a:t>
            </a:r>
          </a:p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0,00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500063" y="428625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400" dirty="0" smtClean="0">
                <a:solidFill>
                  <a:schemeClr val="accent1"/>
                </a:solidFill>
                <a:latin typeface="Arial Black" pitchFamily="34" charset="0"/>
              </a:rPr>
              <a:t>Из каких поступлений в настоящее время формируется доходная часть бюджета </a:t>
            </a:r>
            <a:r>
              <a:rPr lang="ru-RU" altLang="ru-RU" sz="2400" dirty="0" err="1" smtClean="0">
                <a:solidFill>
                  <a:schemeClr val="accent1"/>
                </a:solidFill>
                <a:latin typeface="Arial Black" pitchFamily="34" charset="0"/>
              </a:rPr>
              <a:t>Касиновского</a:t>
            </a:r>
            <a:r>
              <a:rPr lang="ru-RU" altLang="ru-RU" sz="2400" dirty="0" smtClean="0">
                <a:solidFill>
                  <a:schemeClr val="accent1"/>
                </a:solidFill>
                <a:latin typeface="Arial Black" pitchFamily="34" charset="0"/>
              </a:rPr>
              <a:t> сельсовета </a:t>
            </a:r>
            <a:r>
              <a:rPr lang="ru-RU" altLang="ru-RU" sz="2400" dirty="0" err="1" smtClean="0">
                <a:solidFill>
                  <a:schemeClr val="accent1"/>
                </a:solidFill>
                <a:latin typeface="Arial Black" pitchFamily="34" charset="0"/>
              </a:rPr>
              <a:t>Щигровского</a:t>
            </a:r>
            <a:r>
              <a:rPr lang="ru-RU" altLang="ru-RU" sz="2400" dirty="0" smtClean="0">
                <a:solidFill>
                  <a:schemeClr val="accent1"/>
                </a:solidFill>
                <a:latin typeface="Arial Black" pitchFamily="34" charset="0"/>
              </a:rPr>
              <a:t> района?</a:t>
            </a:r>
            <a:r>
              <a:rPr lang="ru-RU" altLang="ru-RU" sz="3200" dirty="0" smtClean="0">
                <a:solidFill>
                  <a:srgbClr val="CC00FF"/>
                </a:solidFill>
              </a:rPr>
              <a:t/>
            </a:r>
            <a:br>
              <a:rPr lang="ru-RU" altLang="ru-RU" sz="3200" dirty="0" smtClean="0">
                <a:solidFill>
                  <a:srgbClr val="CC00FF"/>
                </a:solidFill>
              </a:rPr>
            </a:br>
            <a:endParaRPr lang="ru-RU" altLang="ru-RU" sz="3200" dirty="0" smtClean="0">
              <a:solidFill>
                <a:srgbClr val="CC00FF"/>
              </a:solidFill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1143000" y="1628775"/>
            <a:ext cx="750093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>
                <a:solidFill>
                  <a:srgbClr val="FF0066"/>
                </a:solidFill>
              </a:rPr>
              <a:t>Доходы бюджета- </a:t>
            </a:r>
            <a:r>
              <a:rPr lang="ru-RU" altLang="ru-RU" sz="2400">
                <a:solidFill>
                  <a:srgbClr val="CC00FF"/>
                </a:solidFill>
              </a:rPr>
              <a:t>безвозмездные и безвозвратные поступления денежных средств в бюджет</a:t>
            </a:r>
          </a:p>
          <a:p>
            <a:pPr algn="ctr" eaLnBrk="1" hangingPunct="1">
              <a:spcBef>
                <a:spcPct val="50000"/>
              </a:spcBef>
            </a:pPr>
            <a:endParaRPr lang="ru-RU" altLang="ru-RU" sz="2400">
              <a:solidFill>
                <a:srgbClr val="CCFF99"/>
              </a:solidFill>
            </a:endParaRP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142875" y="3000375"/>
            <a:ext cx="2928938" cy="36433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>
                <a:solidFill>
                  <a:srgbClr val="FF0066"/>
                </a:solidFill>
                <a:latin typeface="Arial Black" pitchFamily="34" charset="0"/>
              </a:rPr>
              <a:t>НАЛОГОВЫЕ ДОХОДЫ </a:t>
            </a:r>
          </a:p>
          <a:p>
            <a:pPr algn="ctr" eaLnBrk="1" hangingPunct="1"/>
            <a:r>
              <a:rPr lang="ru-RU" altLang="ru-RU" sz="1600">
                <a:latin typeface="Arial Black" pitchFamily="34" charset="0"/>
              </a:rPr>
              <a:t>Доходы от </a:t>
            </a:r>
          </a:p>
          <a:p>
            <a:pPr algn="ctr" eaLnBrk="1" hangingPunct="1"/>
            <a:r>
              <a:rPr lang="ru-RU" altLang="ru-RU" sz="1600">
                <a:latin typeface="Arial Black" pitchFamily="34" charset="0"/>
              </a:rPr>
              <a:t>предусмотренных</a:t>
            </a:r>
          </a:p>
          <a:p>
            <a:pPr algn="ctr" eaLnBrk="1" hangingPunct="1"/>
            <a:r>
              <a:rPr lang="ru-RU" altLang="ru-RU" sz="1600">
                <a:latin typeface="Arial Black" pitchFamily="34" charset="0"/>
              </a:rPr>
              <a:t> законодательством РФ </a:t>
            </a:r>
          </a:p>
          <a:p>
            <a:pPr algn="ctr" eaLnBrk="1" hangingPunct="1"/>
            <a:r>
              <a:rPr lang="ru-RU" altLang="ru-RU" sz="1600">
                <a:latin typeface="Arial Black" pitchFamily="34" charset="0"/>
              </a:rPr>
              <a:t>налогов и сборов (НДФЛ,</a:t>
            </a:r>
          </a:p>
          <a:p>
            <a:pPr algn="ctr" eaLnBrk="1" hangingPunct="1"/>
            <a:r>
              <a:rPr lang="ru-RU" altLang="ru-RU" sz="1600">
                <a:latin typeface="Arial Black" pitchFamily="34" charset="0"/>
              </a:rPr>
              <a:t>земельный налог, налог</a:t>
            </a:r>
          </a:p>
          <a:p>
            <a:pPr algn="ctr" eaLnBrk="1" hangingPunct="1"/>
            <a:r>
              <a:rPr lang="ru-RU" altLang="ru-RU" sz="1600">
                <a:latin typeface="Arial Black" pitchFamily="34" charset="0"/>
              </a:rPr>
              <a:t>на имущество физ.лиц</a:t>
            </a:r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3214688" y="2928938"/>
            <a:ext cx="3071812" cy="3714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600">
                <a:solidFill>
                  <a:srgbClr val="FF0066"/>
                </a:solidFill>
                <a:latin typeface="Arial Black" pitchFamily="34" charset="0"/>
              </a:rPr>
              <a:t>НЕНАЛОГОВЫЕ ДОХОДЫ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Платежи, которые включают 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в себя возмездные 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операции  от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прямого предоставления 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муниципалитетом имущества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в аренду </a:t>
            </a:r>
          </a:p>
        </p:txBody>
      </p:sp>
      <p:sp>
        <p:nvSpPr>
          <p:cNvPr id="8198" name="Rectangle 8"/>
          <p:cNvSpPr>
            <a:spLocks noChangeArrowheads="1"/>
          </p:cNvSpPr>
          <p:nvPr/>
        </p:nvSpPr>
        <p:spPr bwMode="auto">
          <a:xfrm>
            <a:off x="6429375" y="3000375"/>
            <a:ext cx="2571750" cy="3714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ru-RU" altLang="ru-RU" sz="2000">
              <a:solidFill>
                <a:srgbClr val="FF0066"/>
              </a:solidFill>
            </a:endParaRPr>
          </a:p>
          <a:p>
            <a:pPr algn="ctr" eaLnBrk="1" hangingPunct="1"/>
            <a:endParaRPr lang="ru-RU" altLang="ru-RU" sz="2000">
              <a:solidFill>
                <a:srgbClr val="FF0066"/>
              </a:solidFill>
            </a:endParaRPr>
          </a:p>
          <a:p>
            <a:pPr algn="ctr" eaLnBrk="1" hangingPunct="1"/>
            <a:r>
              <a:rPr lang="ru-RU" altLang="ru-RU" sz="1600">
                <a:solidFill>
                  <a:srgbClr val="FF0066"/>
                </a:solidFill>
                <a:latin typeface="Arial Black" pitchFamily="34" charset="0"/>
              </a:rPr>
              <a:t>БЕЗВОЗМЕЗДНЫЕ</a:t>
            </a:r>
          </a:p>
          <a:p>
            <a:pPr algn="ctr" eaLnBrk="1" hangingPunct="1"/>
            <a:r>
              <a:rPr lang="ru-RU" altLang="ru-RU" sz="1600">
                <a:solidFill>
                  <a:srgbClr val="FF0066"/>
                </a:solidFill>
                <a:latin typeface="Arial Black" pitchFamily="34" charset="0"/>
              </a:rPr>
              <a:t>ПОСТУПЛЕНИЯ 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Поступающие в 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бюджет средства на 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безвозвратной и 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безвозмездной  основе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 из областного бюджета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(в виде дотаций,</a:t>
            </a:r>
          </a:p>
          <a:p>
            <a:pPr algn="ctr" eaLnBrk="1" hangingPunct="1"/>
            <a:r>
              <a:rPr lang="ru-RU" altLang="ru-RU" sz="1400">
                <a:latin typeface="Arial Black" pitchFamily="34" charset="0"/>
              </a:rPr>
              <a:t>субсидий, субвенций)</a:t>
            </a:r>
          </a:p>
          <a:p>
            <a:pPr algn="ctr" eaLnBrk="1" hangingPunct="1"/>
            <a:endParaRPr lang="ru-RU" altLang="ru-RU" sz="2000"/>
          </a:p>
          <a:p>
            <a:pPr algn="ctr" eaLnBrk="1" hangingPunct="1"/>
            <a:endParaRPr lang="ru-RU" altLang="ru-RU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208097"/>
              </p:ext>
            </p:extLst>
          </p:nvPr>
        </p:nvGraphicFramePr>
        <p:xfrm>
          <a:off x="323529" y="1214438"/>
          <a:ext cx="7979097" cy="5248964"/>
        </p:xfrm>
        <a:graphic>
          <a:graphicData uri="http://schemas.openxmlformats.org/drawingml/2006/table">
            <a:tbl>
              <a:tblPr/>
              <a:tblGrid>
                <a:gridCol w="2815360"/>
                <a:gridCol w="1041057"/>
                <a:gridCol w="1349220"/>
                <a:gridCol w="1124350"/>
                <a:gridCol w="1649110"/>
              </a:tblGrid>
              <a:tr h="97540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показателей</a:t>
                      </a:r>
                    </a:p>
                  </a:txBody>
                  <a:tcPr marL="64856" marR="648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2015 года</a:t>
                      </a:r>
                    </a:p>
                  </a:txBody>
                  <a:tcPr marL="64856" marR="648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на 2016 год</a:t>
                      </a:r>
                    </a:p>
                  </a:txBody>
                  <a:tcPr marL="64856" marR="648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 прогноза 2016 года</a:t>
                      </a:r>
                    </a:p>
                  </a:txBody>
                  <a:tcPr marL="64856" marR="648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Уд. вес доходного  источника в объеме налоговых и неналоговых доходов по прогнозу 2016 года, %</a:t>
                      </a:r>
                    </a:p>
                  </a:txBody>
                  <a:tcPr marL="64856" marR="648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46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оценке 2015 года, в сумме</a:t>
                      </a:r>
                    </a:p>
                  </a:txBody>
                  <a:tcPr marL="64856" marR="6485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202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 и неналоговые доходы всего, в том числе: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856" marR="648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537,141</a:t>
                      </a:r>
                    </a:p>
                  </a:txBody>
                  <a:tcPr marL="64856" marR="648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492,201</a:t>
                      </a:r>
                    </a:p>
                  </a:txBody>
                  <a:tcPr marL="64856" marR="648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44,94</a:t>
                      </a:r>
                    </a:p>
                  </a:txBody>
                  <a:tcPr marL="64856" marR="648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4856" marR="648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291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физ. лиц</a:t>
                      </a:r>
                    </a:p>
                  </a:txBody>
                  <a:tcPr marL="64856" marR="648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2,441</a:t>
                      </a: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2,215</a:t>
                      </a: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</a:t>
                      </a:r>
                    </a:p>
                  </a:txBody>
                  <a:tcPr marL="64856" marR="648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12,456</a:t>
                      </a: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14,463</a:t>
                      </a: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47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L="64856" marR="6485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522,244</a:t>
                      </a: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475,523</a:t>
                      </a: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4856" marR="64856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2" name="Rectangle 1"/>
          <p:cNvSpPr>
            <a:spLocks noChangeArrowheads="1"/>
          </p:cNvSpPr>
          <p:nvPr/>
        </p:nvSpPr>
        <p:spPr bwMode="auto">
          <a:xfrm>
            <a:off x="0" y="-92165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573088" algn="ctr"/>
            <a:r>
              <a:rPr lang="ru-RU" altLang="ru-RU" sz="2400" b="1" dirty="0">
                <a:solidFill>
                  <a:srgbClr val="660033"/>
                </a:solidFill>
                <a:latin typeface="Arial Black" pitchFamily="34" charset="0"/>
                <a:cs typeface="Times New Roman" pitchFamily="18" charset="0"/>
              </a:rPr>
              <a:t>Объемы поступлений основных </a:t>
            </a:r>
            <a:r>
              <a:rPr lang="ru-RU" altLang="ru-RU" sz="2400" b="1" dirty="0" smtClean="0">
                <a:solidFill>
                  <a:srgbClr val="660033"/>
                </a:solidFill>
                <a:latin typeface="Arial Black" pitchFamily="34" charset="0"/>
                <a:cs typeface="Times New Roman" pitchFamily="18" charset="0"/>
              </a:rPr>
              <a:t>налоговых и неналоговых доходов </a:t>
            </a:r>
            <a:r>
              <a:rPr lang="ru-RU" altLang="ru-RU" sz="2400" b="1" dirty="0">
                <a:solidFill>
                  <a:srgbClr val="660033"/>
                </a:solidFill>
                <a:latin typeface="Arial Black" pitchFamily="34" charset="0"/>
                <a:cs typeface="Times New Roman" pitchFamily="18" charset="0"/>
              </a:rPr>
              <a:t>в бюджет </a:t>
            </a:r>
            <a:r>
              <a:rPr lang="ru-RU" altLang="ru-RU" sz="2400" b="1" dirty="0" err="1" smtClean="0">
                <a:solidFill>
                  <a:srgbClr val="660033"/>
                </a:solidFill>
                <a:latin typeface="Arial Black" pitchFamily="34" charset="0"/>
                <a:cs typeface="Times New Roman" pitchFamily="18" charset="0"/>
              </a:rPr>
              <a:t>Касиновского</a:t>
            </a:r>
            <a:r>
              <a:rPr lang="ru-RU" altLang="ru-RU" sz="2400" b="1" dirty="0" smtClean="0">
                <a:solidFill>
                  <a:srgbClr val="660033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altLang="ru-RU" sz="2400" b="1" dirty="0">
                <a:solidFill>
                  <a:srgbClr val="660033"/>
                </a:solidFill>
                <a:latin typeface="Arial Black" pitchFamily="34" charset="0"/>
                <a:cs typeface="Times New Roman" pitchFamily="18" charset="0"/>
              </a:rPr>
              <a:t>сельсовета,  </a:t>
            </a:r>
            <a:r>
              <a:rPr lang="ru-RU" altLang="ru-RU" sz="2400" b="1" dirty="0" err="1">
                <a:solidFill>
                  <a:srgbClr val="660033"/>
                </a:solidFill>
                <a:latin typeface="Arial Black" pitchFamily="34" charset="0"/>
                <a:cs typeface="Times New Roman" pitchFamily="18" charset="0"/>
              </a:rPr>
              <a:t>тыс.рублей</a:t>
            </a:r>
            <a:endParaRPr lang="ru-RU" altLang="ru-RU" sz="2400" b="1" dirty="0">
              <a:solidFill>
                <a:srgbClr val="660033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/>
          </p:cNvSpPr>
          <p:nvPr>
            <p:ph type="title" idx="4294967295"/>
          </p:nvPr>
        </p:nvSpPr>
        <p:spPr>
          <a:xfrm>
            <a:off x="323850" y="130175"/>
            <a:ext cx="8534400" cy="1570038"/>
          </a:xfrm>
        </p:spPr>
        <p:txBody>
          <a:bodyPr/>
          <a:lstStyle/>
          <a:p>
            <a:r>
              <a:rPr lang="ru-RU" altLang="ru-RU" sz="2200" b="1" dirty="0" smtClean="0">
                <a:latin typeface="Arial Black" pitchFamily="34" charset="0"/>
              </a:rPr>
              <a:t>Основные подходы по формированию расходной части бюджета </a:t>
            </a:r>
            <a:r>
              <a:rPr lang="ru-RU" altLang="ru-RU" sz="2200" b="1" dirty="0" err="1" smtClean="0">
                <a:latin typeface="Arial Black" pitchFamily="34" charset="0"/>
              </a:rPr>
              <a:t>Касиновского</a:t>
            </a:r>
            <a:r>
              <a:rPr lang="ru-RU" altLang="ru-RU" sz="2200" b="1" dirty="0" smtClean="0">
                <a:latin typeface="Arial Black" pitchFamily="34" charset="0"/>
              </a:rPr>
              <a:t> сельсовета на 2016 год </a:t>
            </a:r>
          </a:p>
        </p:txBody>
      </p:sp>
      <p:sp>
        <p:nvSpPr>
          <p:cNvPr id="2052" name="AutoShape 8"/>
          <p:cNvSpPr>
            <a:spLocks noChangeArrowheads="1"/>
          </p:cNvSpPr>
          <p:nvPr/>
        </p:nvSpPr>
        <p:spPr bwMode="auto">
          <a:xfrm>
            <a:off x="214313" y="3286125"/>
            <a:ext cx="647700" cy="576263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AutoShape 9"/>
          <p:cNvSpPr>
            <a:spLocks noChangeArrowheads="1"/>
          </p:cNvSpPr>
          <p:nvPr/>
        </p:nvSpPr>
        <p:spPr bwMode="auto">
          <a:xfrm>
            <a:off x="285750" y="5000625"/>
            <a:ext cx="647700" cy="5746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AutoShape 14"/>
          <p:cNvSpPr>
            <a:spLocks noChangeArrowheads="1"/>
          </p:cNvSpPr>
          <p:nvPr/>
        </p:nvSpPr>
        <p:spPr bwMode="auto">
          <a:xfrm rot="10800000">
            <a:off x="1289050" y="2857500"/>
            <a:ext cx="7488238" cy="1285875"/>
          </a:xfrm>
          <a:prstGeom prst="homePlate">
            <a:avLst>
              <a:gd name="adj" fmla="val 259764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ru-RU" altLang="ru-RU"/>
              <a:t>Индексация расходов на коммунальные услуги</a:t>
            </a:r>
          </a:p>
        </p:txBody>
      </p:sp>
      <p:sp>
        <p:nvSpPr>
          <p:cNvPr id="2055" name="AutoShape 15"/>
          <p:cNvSpPr>
            <a:spLocks noChangeArrowheads="1"/>
          </p:cNvSpPr>
          <p:nvPr/>
        </p:nvSpPr>
        <p:spPr bwMode="auto">
          <a:xfrm rot="10800000">
            <a:off x="1289050" y="4643438"/>
            <a:ext cx="7488238" cy="1428750"/>
          </a:xfrm>
          <a:prstGeom prst="homePlate">
            <a:avLst>
              <a:gd name="adj" fmla="val 259678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ru-RU" altLang="ru-RU"/>
              <a:t>Программный бюджет – реализация 5</a:t>
            </a:r>
          </a:p>
          <a:p>
            <a:pPr algn="ctr"/>
            <a:r>
              <a:rPr lang="ru-RU" altLang="ru-RU"/>
              <a:t> муниципальных программ</a:t>
            </a:r>
          </a:p>
        </p:txBody>
      </p:sp>
      <p:sp>
        <p:nvSpPr>
          <p:cNvPr id="2056" name="AutoShape 11"/>
          <p:cNvSpPr>
            <a:spLocks noChangeArrowheads="1"/>
          </p:cNvSpPr>
          <p:nvPr/>
        </p:nvSpPr>
        <p:spPr bwMode="auto">
          <a:xfrm rot="10800000">
            <a:off x="1285875" y="1397000"/>
            <a:ext cx="7488238" cy="936625"/>
          </a:xfrm>
          <a:prstGeom prst="homePlate">
            <a:avLst>
              <a:gd name="adj" fmla="val 259724"/>
            </a:avLst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ru-RU" altLang="ru-RU"/>
              <a:t>Заработная плата и коммунальные платежи </a:t>
            </a:r>
          </a:p>
          <a:p>
            <a:pPr algn="ctr"/>
            <a:r>
              <a:rPr lang="ru-RU" altLang="ru-RU"/>
              <a:t>запланированы в полном объеме</a:t>
            </a:r>
          </a:p>
        </p:txBody>
      </p:sp>
      <p:sp>
        <p:nvSpPr>
          <p:cNvPr id="2057" name="AutoShape 5"/>
          <p:cNvSpPr>
            <a:spLocks noChangeArrowheads="1"/>
          </p:cNvSpPr>
          <p:nvPr/>
        </p:nvSpPr>
        <p:spPr bwMode="auto">
          <a:xfrm>
            <a:off x="323850" y="1576388"/>
            <a:ext cx="647700" cy="576262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2054" name="SapphireHiddenControl1" r:id="rId2" imgW="6095880" imgH="4067280"/>
        </mc:Choice>
        <mc:Fallback>
          <p:control name="SapphireHiddenControl1" r:id="rId2" imgW="6095880" imgH="4067280">
            <p:pic>
              <p:nvPicPr>
                <p:cNvPr id="0" name="SapphireHiddenControl1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400" smtClean="0">
                <a:latin typeface="Arial Black" pitchFamily="34" charset="0"/>
              </a:rPr>
              <a:t>Муниципальные программы социальной направленности</a:t>
            </a:r>
            <a:r>
              <a:rPr lang="ru-RU" altLang="ru-RU" sz="2400" smtClean="0"/>
              <a:t>, тыс.рублей</a:t>
            </a:r>
          </a:p>
        </p:txBody>
      </p:sp>
      <p:graphicFrame>
        <p:nvGraphicFramePr>
          <p:cNvPr id="307250" name="Group 5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3955075"/>
              </p:ext>
            </p:extLst>
          </p:nvPr>
        </p:nvGraphicFramePr>
        <p:xfrm>
          <a:off x="250825" y="1585913"/>
          <a:ext cx="8424863" cy="1414462"/>
        </p:xfrm>
        <a:graphic>
          <a:graphicData uri="http://schemas.openxmlformats.org/drawingml/2006/table">
            <a:tbl>
              <a:tblPr/>
              <a:tblGrid>
                <a:gridCol w="6800850"/>
                <a:gridCol w="1624013"/>
              </a:tblGrid>
              <a:tr h="812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Наименование программы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2016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4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Развитие культуры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207,0</a:t>
                      </a:r>
                      <a:endParaRPr kumimoji="0" lang="ru-RU" alt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54" name="Picture 37" descr="i?id=8ec09200a8962ef88836494f1110652c-142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63" y="4071938"/>
            <a:ext cx="3429000" cy="257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11021</TotalTime>
  <Words>651</Words>
  <Application>Microsoft Office PowerPoint</Application>
  <PresentationFormat>Экран (4:3)</PresentationFormat>
  <Paragraphs>140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Что такое «Бюджет для граждан?»</vt:lpstr>
      <vt:lpstr>Какие этапы проходит бюджет?</vt:lpstr>
      <vt:lpstr>Презентация PowerPoint</vt:lpstr>
      <vt:lpstr>Параметры бюджета Касиновского сельсовета на 2016 год, тыс. руб</vt:lpstr>
      <vt:lpstr>Из каких поступлений в настоящее время формируется доходная часть бюджета Касиновского сельсовета Щигровского района? </vt:lpstr>
      <vt:lpstr>Презентация PowerPoint</vt:lpstr>
      <vt:lpstr>Основные подходы по формированию расходной части бюджета Касиновского сельсовета на 2016 год </vt:lpstr>
      <vt:lpstr>Муниципальные программы социальной направленности, тыс.рублей</vt:lpstr>
      <vt:lpstr>Муниципальные программы, направленные на поддержку отраслей экономики                                                                                                            тыс.рублей</vt:lpstr>
      <vt:lpstr>Расходы на содержание аппарата управления в 2016 году, тыс.рублей</vt:lpstr>
      <vt:lpstr>Презентация PowerPoint</vt:lpstr>
      <vt:lpstr>Презентация PowerPoint</vt:lpstr>
      <vt:lpstr>         Расходы на социальную политику на 2016 год      пенсионное обеспечение -0,0 тыс.руб.</vt:lpstr>
      <vt:lpstr>Презентация PowerPoint</vt:lpstr>
      <vt:lpstr>Презентация PowerPoint</vt:lpstr>
      <vt:lpstr>Презентация PowerPoint</vt:lpstr>
    </vt:vector>
  </TitlesOfParts>
  <Company>Департамент финансов Кировской области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Шишкин Алексей Александрович</dc:creator>
  <cp:lastModifiedBy>ПК-Касиновка</cp:lastModifiedBy>
  <cp:revision>950</cp:revision>
  <dcterms:created xsi:type="dcterms:W3CDTF">2008-09-05T09:52:27Z</dcterms:created>
  <dcterms:modified xsi:type="dcterms:W3CDTF">2016-03-16T11:37:11Z</dcterms:modified>
</cp:coreProperties>
</file>